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Default ContentType="image/png" Extension="png"/>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9" r:id="rId7"/>
    <p:sldId id="261" r:id="rId8"/>
    <p:sldId id="270" r:id="rId9"/>
    <p:sldId id="262" r:id="rId10"/>
    <p:sldId id="271" r:id="rId11"/>
    <p:sldId id="272" r:id="rId12"/>
    <p:sldId id="263" r:id="rId13"/>
    <p:sldId id="264" r:id="rId14"/>
    <p:sldId id="265" r:id="rId15"/>
    <p:sldId id="266" r:id="rId16"/>
    <p:sldId id="267" r:id="rId17"/>
    <p:sldId id="268"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EC20E35-A176-4012-BC5E-935CFFF8708E}" styleName="Средний стиль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0" y="-13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88DC4C29-601C-4F76-B9E3-A8EC6B4DF61A}" type="datetimeFigureOut">
              <a:rPr lang="ru-RU" smtClean="0"/>
              <a:pPr/>
              <a:t>09.08.2018</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AD0DB5CA-4C46-49BF-9EA0-7FF59F435D4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8DC4C29-601C-4F76-B9E3-A8EC6B4DF61A}" type="datetimeFigureOut">
              <a:rPr lang="ru-RU" smtClean="0"/>
              <a:pPr/>
              <a:t>09.08.2018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0DB5CA-4C46-49BF-9EA0-7FF59F435D4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8DC4C29-601C-4F76-B9E3-A8EC6B4DF61A}" type="datetimeFigureOut">
              <a:rPr lang="ru-RU" smtClean="0"/>
              <a:pPr/>
              <a:t>09.08.2018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0DB5CA-4C46-49BF-9EA0-7FF59F435D4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88DC4C29-601C-4F76-B9E3-A8EC6B4DF61A}" type="datetimeFigureOut">
              <a:rPr lang="ru-RU" smtClean="0"/>
              <a:pPr/>
              <a:t>09.08.2018</a:t>
            </a:fld>
            <a:endParaRPr lang="ru-RU"/>
          </a:p>
        </p:txBody>
      </p:sp>
      <p:sp>
        <p:nvSpPr>
          <p:cNvPr id="9" name="Номер слайда 8"/>
          <p:cNvSpPr>
            <a:spLocks noGrp="1"/>
          </p:cNvSpPr>
          <p:nvPr>
            <p:ph type="sldNum" sz="quarter" idx="15"/>
          </p:nvPr>
        </p:nvSpPr>
        <p:spPr/>
        <p:txBody>
          <a:bodyPr rtlCol="0"/>
          <a:lstStyle/>
          <a:p>
            <a:fld id="{AD0DB5CA-4C46-49BF-9EA0-7FF59F435D45}"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88DC4C29-601C-4F76-B9E3-A8EC6B4DF61A}" type="datetimeFigureOut">
              <a:rPr lang="ru-RU" smtClean="0"/>
              <a:pPr/>
              <a:t>09.08.2018</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AD0DB5CA-4C46-49BF-9EA0-7FF59F435D4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88DC4C29-601C-4F76-B9E3-A8EC6B4DF61A}" type="datetimeFigureOut">
              <a:rPr lang="ru-RU" smtClean="0"/>
              <a:pPr/>
              <a:t>09.08.2018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0DB5CA-4C46-49BF-9EA0-7FF59F435D45}"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88DC4C29-601C-4F76-B9E3-A8EC6B4DF61A}" type="datetimeFigureOut">
              <a:rPr lang="ru-RU" smtClean="0"/>
              <a:pPr/>
              <a:t>09.08.2018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D0DB5CA-4C46-49BF-9EA0-7FF59F435D45}"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88DC4C29-601C-4F76-B9E3-A8EC6B4DF61A}" type="datetimeFigureOut">
              <a:rPr lang="ru-RU" smtClean="0"/>
              <a:pPr/>
              <a:t>09.08.2018</a:t>
            </a:fld>
            <a:endParaRPr lang="ru-RU"/>
          </a:p>
        </p:txBody>
      </p:sp>
      <p:sp>
        <p:nvSpPr>
          <p:cNvPr id="7" name="Номер слайда 6"/>
          <p:cNvSpPr>
            <a:spLocks noGrp="1"/>
          </p:cNvSpPr>
          <p:nvPr>
            <p:ph type="sldNum" sz="quarter" idx="11"/>
          </p:nvPr>
        </p:nvSpPr>
        <p:spPr/>
        <p:txBody>
          <a:bodyPr rtlCol="0"/>
          <a:lstStyle/>
          <a:p>
            <a:fld id="{AD0DB5CA-4C46-49BF-9EA0-7FF59F435D45}"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8DC4C29-601C-4F76-B9E3-A8EC6B4DF61A}" type="datetimeFigureOut">
              <a:rPr lang="ru-RU" smtClean="0"/>
              <a:pPr/>
              <a:t>09.08.2018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D0DB5CA-4C46-49BF-9EA0-7FF59F435D4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88DC4C29-601C-4F76-B9E3-A8EC6B4DF61A}" type="datetimeFigureOut">
              <a:rPr lang="ru-RU" smtClean="0"/>
              <a:pPr/>
              <a:t>09.08.2018</a:t>
            </a:fld>
            <a:endParaRPr lang="ru-RU"/>
          </a:p>
        </p:txBody>
      </p:sp>
      <p:sp>
        <p:nvSpPr>
          <p:cNvPr id="22" name="Номер слайда 21"/>
          <p:cNvSpPr>
            <a:spLocks noGrp="1"/>
          </p:cNvSpPr>
          <p:nvPr>
            <p:ph type="sldNum" sz="quarter" idx="15"/>
          </p:nvPr>
        </p:nvSpPr>
        <p:spPr/>
        <p:txBody>
          <a:bodyPr rtlCol="0"/>
          <a:lstStyle/>
          <a:p>
            <a:fld id="{AD0DB5CA-4C46-49BF-9EA0-7FF59F435D45}"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88DC4C29-601C-4F76-B9E3-A8EC6B4DF61A}" type="datetimeFigureOut">
              <a:rPr lang="ru-RU" smtClean="0"/>
              <a:pPr/>
              <a:t>09.08.2018</a:t>
            </a:fld>
            <a:endParaRPr lang="ru-RU"/>
          </a:p>
        </p:txBody>
      </p:sp>
      <p:sp>
        <p:nvSpPr>
          <p:cNvPr id="18" name="Номер слайда 17"/>
          <p:cNvSpPr>
            <a:spLocks noGrp="1"/>
          </p:cNvSpPr>
          <p:nvPr>
            <p:ph type="sldNum" sz="quarter" idx="11"/>
          </p:nvPr>
        </p:nvSpPr>
        <p:spPr/>
        <p:txBody>
          <a:bodyPr rtlCol="0"/>
          <a:lstStyle/>
          <a:p>
            <a:fld id="{AD0DB5CA-4C46-49BF-9EA0-7FF59F435D45}"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88DC4C29-601C-4F76-B9E3-A8EC6B4DF61A}" type="datetimeFigureOut">
              <a:rPr lang="ru-RU" smtClean="0"/>
              <a:pPr/>
              <a:t>09.08.2018</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D0DB5CA-4C46-49BF-9EA0-7FF59F435D4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arget="../media/image19.png" Type="http://schemas.openxmlformats.org/officeDocument/2006/relationships/image"/><Relationship Id="rId3" Target="../media/image14.png" Type="http://schemas.openxmlformats.org/officeDocument/2006/relationships/image"/><Relationship Id="rId7" Target="../media/image18.png" Type="http://schemas.openxmlformats.org/officeDocument/2006/relationships/image"/><Relationship Id="rId2" Target="../media/image13.jpeg" Type="http://schemas.openxmlformats.org/officeDocument/2006/relationships/image"/><Relationship Id="rId1" Target="../slideLayouts/slideLayout2.xml" Type="http://schemas.openxmlformats.org/officeDocument/2006/relationships/slideLayout"/><Relationship Id="rId6" Target="../media/image17.jpeg" Type="http://schemas.openxmlformats.org/officeDocument/2006/relationships/image"/><Relationship Id="rId5" Target="../media/image16.png" Type="http://schemas.openxmlformats.org/officeDocument/2006/relationships/image"/><Relationship Id="rId4" Target="../media/image15.png" Type="http://schemas.openxmlformats.org/officeDocument/2006/relationships/image"/></Relationships>
</file>

<file path=ppt/slides/_rels/slide11.xml.rels><?xml version="1.0" encoding="UTF-8" standalone="yes" ?><Relationships xmlns="http://schemas.openxmlformats.org/package/2006/relationships"><Relationship Id="rId3" Target="../media/image21.png" Type="http://schemas.openxmlformats.org/officeDocument/2006/relationships/image"/><Relationship Id="rId2" Target="../media/image20.jpeg" Type="http://schemas.openxmlformats.org/officeDocument/2006/relationships/image"/><Relationship Id="rId1" Target="../slideLayouts/slideLayout2.xml" Type="http://schemas.openxmlformats.org/officeDocument/2006/relationships/slideLayout"/><Relationship Id="rId4" Target="../media/image22.jpeg" Type="http://schemas.openxmlformats.org/officeDocument/2006/relationships/image"/></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arget="../media/image3.png" Type="http://schemas.openxmlformats.org/officeDocument/2006/relationships/image"/><Relationship Id="rId7" Target="../media/image7.png" Type="http://schemas.openxmlformats.org/officeDocument/2006/relationships/image"/><Relationship Id="rId2" Target="../media/image2.png" Type="http://schemas.openxmlformats.org/officeDocument/2006/relationships/image"/><Relationship Id="rId1" Target="../slideLayouts/slideLayout2.xml" Type="http://schemas.openxmlformats.org/officeDocument/2006/relationships/slideLayout"/><Relationship Id="rId6" Target="../media/image6.png" Type="http://schemas.openxmlformats.org/officeDocument/2006/relationships/image"/><Relationship Id="rId5" Target="../media/image5.jpeg" Type="http://schemas.openxmlformats.org/officeDocument/2006/relationships/image"/><Relationship Id="rId4" Target="../media/image4.png" Type="http://schemas.openxmlformats.org/officeDocument/2006/relationships/image"/></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arget="../media/image9.png" Type="http://schemas.openxmlformats.org/officeDocument/2006/relationships/image"/><Relationship Id="rId2" Target="../media/image8.png" Type="http://schemas.openxmlformats.org/officeDocument/2006/relationships/image"/><Relationship Id="rId1" Target="../slideLayouts/slideLayout2.xml" Type="http://schemas.openxmlformats.org/officeDocument/2006/relationships/slideLayout"/><Relationship Id="rId6" Target="../media/image12.jpeg" Type="http://schemas.openxmlformats.org/officeDocument/2006/relationships/image"/><Relationship Id="rId5" Target="../media/image11.png" Type="http://schemas.openxmlformats.org/officeDocument/2006/relationships/image"/><Relationship Id="rId4" Target="../media/image10.png" Type="http://schemas.openxmlformats.org/officeDocument/2006/relationships/image"/></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35696" y="1772816"/>
            <a:ext cx="7200800" cy="1368152"/>
          </a:xfrm>
        </p:spPr>
        <p:txBody>
          <a:bodyPr>
            <a:normAutofit/>
          </a:bodyPr>
          <a:lstStyle/>
          <a:p>
            <a:r>
              <a:rPr lang="ru-RU" sz="3600" dirty="0" smtClean="0">
                <a:solidFill>
                  <a:schemeClr val="accent1">
                    <a:lumMod val="75000"/>
                  </a:schemeClr>
                </a:solidFill>
                <a:latin typeface="Times New Roman" pitchFamily="18" charset="0"/>
                <a:cs typeface="Times New Roman" pitchFamily="18" charset="0"/>
              </a:rPr>
              <a:t>Дети с нарушениями общения</a:t>
            </a:r>
            <a:endParaRPr lang="ru-RU" sz="3600" dirty="0">
              <a:solidFill>
                <a:schemeClr val="accent1">
                  <a:lumMod val="75000"/>
                </a:schemeClr>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275856" y="3356992"/>
            <a:ext cx="5182344" cy="576064"/>
          </a:xfrm>
        </p:spPr>
        <p:txBody>
          <a:bodyPr/>
          <a:lstStyle/>
          <a:p>
            <a:r>
              <a:rPr lang="ru-RU" b="0" dirty="0" smtClean="0">
                <a:latin typeface="Times New Roman" pitchFamily="18" charset="0"/>
                <a:cs typeface="Times New Roman" pitchFamily="18" charset="0"/>
              </a:rPr>
              <a:t>Исполнитель: Лех Наталья Семеновна</a:t>
            </a:r>
            <a:endParaRPr lang="ru-RU" b="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8018"/>
          </a:xfrm>
        </p:spPr>
        <p:txBody>
          <a:bodyPr>
            <a:normAutofit fontScale="90000"/>
          </a:bodyPr>
          <a:lstStyle/>
          <a:p>
            <a:endParaRPr lang="ru-RU" dirty="0"/>
          </a:p>
        </p:txBody>
      </p:sp>
      <p:pic>
        <p:nvPicPr>
          <p:cNvPr id="4" name="Содержимое 3"/>
          <p:cNvPicPr>
            <a:picLocks noGrp="1"/>
          </p:cNvPicPr>
          <p:nvPr>
            <p:ph sz="quarter" idx="1"/>
          </p:nvPr>
        </p:nvPicPr>
        <p:blipFill>
          <a:blip r:embed="rId2" cstate="print"/>
          <a:srcRect l="22223" t="14968" r="53935" b="27996"/>
          <a:stretch>
            <a:fillRect/>
          </a:stretch>
        </p:blipFill>
        <p:spPr bwMode="auto">
          <a:xfrm>
            <a:off x="539552" y="0"/>
            <a:ext cx="2016224" cy="2348880"/>
          </a:xfrm>
          <a:prstGeom prst="rect">
            <a:avLst/>
          </a:prstGeom>
          <a:noFill/>
          <a:ln w="9525">
            <a:noFill/>
            <a:miter lim="800000"/>
            <a:headEnd/>
            <a:tailEnd/>
          </a:ln>
        </p:spPr>
      </p:pic>
      <p:pic>
        <p:nvPicPr>
          <p:cNvPr id="5" name="Рисунок 4"/>
          <p:cNvPicPr/>
          <p:nvPr/>
        </p:nvPicPr>
        <p:blipFill>
          <a:blip r:embed="rId3" cstate="print"/>
          <a:srcRect l="52282" t="28025" r="23324" b="22612"/>
          <a:stretch>
            <a:fillRect/>
          </a:stretch>
        </p:blipFill>
        <p:spPr bwMode="auto">
          <a:xfrm>
            <a:off x="539552" y="2348881"/>
            <a:ext cx="2088232" cy="2448272"/>
          </a:xfrm>
          <a:prstGeom prst="rect">
            <a:avLst/>
          </a:prstGeom>
          <a:noFill/>
          <a:ln w="9525">
            <a:noFill/>
            <a:miter lim="800000"/>
            <a:headEnd/>
            <a:tailEnd/>
          </a:ln>
        </p:spPr>
      </p:pic>
      <p:pic>
        <p:nvPicPr>
          <p:cNvPr id="6" name="Рисунок 5"/>
          <p:cNvPicPr/>
          <p:nvPr/>
        </p:nvPicPr>
        <p:blipFill>
          <a:blip r:embed="rId4" cstate="print"/>
          <a:srcRect l="22223" t="30255" r="52324" b="22906"/>
          <a:stretch>
            <a:fillRect/>
          </a:stretch>
        </p:blipFill>
        <p:spPr bwMode="auto">
          <a:xfrm>
            <a:off x="395536" y="4725144"/>
            <a:ext cx="2412203" cy="2132856"/>
          </a:xfrm>
          <a:prstGeom prst="rect">
            <a:avLst/>
          </a:prstGeom>
          <a:noFill/>
          <a:ln w="9525">
            <a:noFill/>
            <a:miter lim="800000"/>
            <a:headEnd/>
            <a:tailEnd/>
          </a:ln>
        </p:spPr>
      </p:pic>
      <p:pic>
        <p:nvPicPr>
          <p:cNvPr id="7" name="Рисунок 6"/>
          <p:cNvPicPr/>
          <p:nvPr/>
        </p:nvPicPr>
        <p:blipFill>
          <a:blip r:embed="rId5" cstate="print"/>
          <a:srcRect l="25444" t="21338" r="49082" b="19373"/>
          <a:stretch>
            <a:fillRect/>
          </a:stretch>
        </p:blipFill>
        <p:spPr bwMode="auto">
          <a:xfrm>
            <a:off x="2627784" y="0"/>
            <a:ext cx="2304256" cy="2636912"/>
          </a:xfrm>
          <a:prstGeom prst="rect">
            <a:avLst/>
          </a:prstGeom>
          <a:noFill/>
          <a:ln w="9525">
            <a:noFill/>
            <a:miter lim="800000"/>
            <a:headEnd/>
            <a:tailEnd/>
          </a:ln>
        </p:spPr>
      </p:pic>
      <p:pic>
        <p:nvPicPr>
          <p:cNvPr id="8" name="Рисунок 7"/>
          <p:cNvPicPr/>
          <p:nvPr/>
        </p:nvPicPr>
        <p:blipFill>
          <a:blip r:embed="rId6" cstate="print"/>
          <a:srcRect l="51208" t="9873" r="24557" b="38053"/>
          <a:stretch>
            <a:fillRect/>
          </a:stretch>
        </p:blipFill>
        <p:spPr bwMode="auto">
          <a:xfrm>
            <a:off x="2555776" y="2564904"/>
            <a:ext cx="2446997" cy="2592288"/>
          </a:xfrm>
          <a:prstGeom prst="rect">
            <a:avLst/>
          </a:prstGeom>
          <a:noFill/>
          <a:ln w="9525">
            <a:noFill/>
            <a:miter lim="800000"/>
            <a:headEnd/>
            <a:tailEnd/>
          </a:ln>
        </p:spPr>
      </p:pic>
      <p:pic>
        <p:nvPicPr>
          <p:cNvPr id="9" name="Рисунок 8"/>
          <p:cNvPicPr/>
          <p:nvPr/>
        </p:nvPicPr>
        <p:blipFill>
          <a:blip r:embed="rId7" cstate="print"/>
          <a:srcRect l="30633" t="22930" r="32963" b="24743"/>
          <a:stretch>
            <a:fillRect/>
          </a:stretch>
        </p:blipFill>
        <p:spPr bwMode="auto">
          <a:xfrm>
            <a:off x="5004048" y="0"/>
            <a:ext cx="3600784" cy="3284984"/>
          </a:xfrm>
          <a:prstGeom prst="rect">
            <a:avLst/>
          </a:prstGeom>
          <a:noFill/>
          <a:ln w="9525">
            <a:noFill/>
            <a:miter lim="800000"/>
            <a:headEnd/>
            <a:tailEnd/>
          </a:ln>
        </p:spPr>
      </p:pic>
      <p:pic>
        <p:nvPicPr>
          <p:cNvPr id="10" name="Рисунок 9"/>
          <p:cNvPicPr/>
          <p:nvPr/>
        </p:nvPicPr>
        <p:blipFill>
          <a:blip r:embed="rId8" cstate="print"/>
          <a:srcRect l="49419" t="29618" r="23373" b="23248"/>
          <a:stretch>
            <a:fillRect/>
          </a:stretch>
        </p:blipFill>
        <p:spPr bwMode="auto">
          <a:xfrm>
            <a:off x="5076056" y="3212976"/>
            <a:ext cx="3345921" cy="3168352"/>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02034"/>
          </a:xfrm>
        </p:spPr>
        <p:txBody>
          <a:bodyPr>
            <a:normAutofit fontScale="90000"/>
          </a:bodyPr>
          <a:lstStyle/>
          <a:p>
            <a:endParaRPr lang="ru-RU" dirty="0"/>
          </a:p>
        </p:txBody>
      </p:sp>
      <p:pic>
        <p:nvPicPr>
          <p:cNvPr id="4" name="Содержимое 3"/>
          <p:cNvPicPr>
            <a:picLocks noGrp="1"/>
          </p:cNvPicPr>
          <p:nvPr>
            <p:ph sz="quarter" idx="1"/>
          </p:nvPr>
        </p:nvPicPr>
        <p:blipFill>
          <a:blip r:embed="rId2" cstate="print"/>
          <a:srcRect l="49777" t="14650" r="23345" b="26424"/>
          <a:stretch>
            <a:fillRect/>
          </a:stretch>
        </p:blipFill>
        <p:spPr bwMode="auto">
          <a:xfrm>
            <a:off x="1403648" y="0"/>
            <a:ext cx="2650047" cy="3277677"/>
          </a:xfrm>
          <a:prstGeom prst="rect">
            <a:avLst/>
          </a:prstGeom>
          <a:noFill/>
          <a:ln w="9525">
            <a:noFill/>
            <a:miter lim="800000"/>
            <a:headEnd/>
            <a:tailEnd/>
          </a:ln>
        </p:spPr>
      </p:pic>
      <p:pic>
        <p:nvPicPr>
          <p:cNvPr id="5" name="Рисунок 4"/>
          <p:cNvPicPr/>
          <p:nvPr/>
        </p:nvPicPr>
        <p:blipFill>
          <a:blip r:embed="rId3" cstate="print"/>
          <a:srcRect l="49419" t="38535" r="28343" b="8599"/>
          <a:stretch>
            <a:fillRect/>
          </a:stretch>
        </p:blipFill>
        <p:spPr bwMode="auto">
          <a:xfrm>
            <a:off x="1475656" y="3356992"/>
            <a:ext cx="2533323" cy="3042743"/>
          </a:xfrm>
          <a:prstGeom prst="rect">
            <a:avLst/>
          </a:prstGeom>
          <a:noFill/>
          <a:ln w="9525">
            <a:noFill/>
            <a:miter lim="800000"/>
            <a:headEnd/>
            <a:tailEnd/>
          </a:ln>
        </p:spPr>
      </p:pic>
      <p:pic>
        <p:nvPicPr>
          <p:cNvPr id="6" name="Рисунок 5"/>
          <p:cNvPicPr/>
          <p:nvPr/>
        </p:nvPicPr>
        <p:blipFill>
          <a:blip r:embed="rId4" cstate="print"/>
          <a:srcRect l="23476" t="6688" r="52866" b="55732"/>
          <a:stretch>
            <a:fillRect/>
          </a:stretch>
        </p:blipFill>
        <p:spPr bwMode="auto">
          <a:xfrm>
            <a:off x="4283968" y="0"/>
            <a:ext cx="3096344" cy="2924944"/>
          </a:xfrm>
          <a:prstGeom prst="rect">
            <a:avLst/>
          </a:prstGeom>
          <a:noFill/>
          <a:ln w="9525">
            <a:noFill/>
            <a:miter lim="800000"/>
            <a:headEnd/>
            <a:tailEnd/>
          </a:ln>
        </p:spPr>
      </p:pic>
      <p:pic>
        <p:nvPicPr>
          <p:cNvPr id="7" name="Рисунок 6"/>
          <p:cNvPicPr/>
          <p:nvPr/>
        </p:nvPicPr>
        <p:blipFill>
          <a:blip r:embed="rId4" cstate="print"/>
          <a:srcRect l="23476" t="47134" r="55192" b="13057"/>
          <a:stretch>
            <a:fillRect/>
          </a:stretch>
        </p:blipFill>
        <p:spPr bwMode="auto">
          <a:xfrm>
            <a:off x="4499992" y="3068960"/>
            <a:ext cx="2880320" cy="2880320"/>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496944" cy="548680"/>
          </a:xfrm>
        </p:spPr>
        <p:txBody>
          <a:bodyPr>
            <a:normAutofit/>
          </a:bodyPr>
          <a:lstStyle/>
          <a:p>
            <a:pPr algn="ctr"/>
            <a:r>
              <a:rPr lang="ru-RU" sz="1700" dirty="0" smtClean="0">
                <a:solidFill>
                  <a:schemeClr val="accent1">
                    <a:lumMod val="75000"/>
                  </a:schemeClr>
                </a:solidFill>
                <a:latin typeface="Times New Roman" pitchFamily="18" charset="0"/>
                <a:cs typeface="Times New Roman" pitchFamily="18" charset="0"/>
              </a:rPr>
              <a:t>Сравнительная характеристика нормального развития и  развития при аутизме.</a:t>
            </a:r>
            <a:endParaRPr lang="ru-RU" dirty="0"/>
          </a:p>
        </p:txBody>
      </p:sp>
      <p:graphicFrame>
        <p:nvGraphicFramePr>
          <p:cNvPr id="4" name="Содержимое 3"/>
          <p:cNvGraphicFramePr>
            <a:graphicFrameLocks noGrp="1"/>
          </p:cNvGraphicFramePr>
          <p:nvPr>
            <p:ph sz="quarter" idx="1"/>
          </p:nvPr>
        </p:nvGraphicFramePr>
        <p:xfrm>
          <a:off x="323529" y="908721"/>
          <a:ext cx="8280918" cy="5544614"/>
        </p:xfrm>
        <a:graphic>
          <a:graphicData uri="http://schemas.openxmlformats.org/drawingml/2006/table">
            <a:tbl>
              <a:tblPr firstRow="1" bandRow="1">
                <a:tableStyleId>{5940675A-B579-460E-94D1-54222C63F5DA}</a:tableStyleId>
              </a:tblPr>
              <a:tblGrid>
                <a:gridCol w="1080119"/>
                <a:gridCol w="4032448"/>
                <a:gridCol w="3168351"/>
              </a:tblGrid>
              <a:tr h="573580">
                <a:tc>
                  <a:txBody>
                    <a:bodyPr/>
                    <a:lstStyle/>
                    <a:p>
                      <a:pPr algn="ctr"/>
                      <a:r>
                        <a:rPr lang="ru-RU" dirty="0" smtClean="0">
                          <a:latin typeface="Times New Roman" pitchFamily="18" charset="0"/>
                          <a:cs typeface="Times New Roman" pitchFamily="18" charset="0"/>
                        </a:rPr>
                        <a:t>Возраст </a:t>
                      </a:r>
                      <a:r>
                        <a:rPr lang="ru-RU" dirty="0">
                          <a:latin typeface="Times New Roman" pitchFamily="18" charset="0"/>
                          <a:cs typeface="Times New Roman" pitchFamily="18" charset="0"/>
                        </a:rPr>
                        <a:t>месяцы</a:t>
                      </a:r>
                    </a:p>
                  </a:txBody>
                  <a:tcPr marL="0" marR="0" marT="0" marB="0"/>
                </a:tc>
                <a:tc>
                  <a:txBody>
                    <a:bodyPr/>
                    <a:lstStyle/>
                    <a:p>
                      <a:pPr algn="ctr"/>
                      <a:r>
                        <a:rPr lang="ru-RU">
                          <a:latin typeface="Times New Roman" pitchFamily="18" charset="0"/>
                          <a:cs typeface="Times New Roman" pitchFamily="18" charset="0"/>
                        </a:rPr>
                        <a:t>Нормальное развитие</a:t>
                      </a:r>
                    </a:p>
                  </a:txBody>
                  <a:tcPr marL="0" marR="0" marT="0" marB="0"/>
                </a:tc>
                <a:tc>
                  <a:txBody>
                    <a:bodyPr/>
                    <a:lstStyle/>
                    <a:p>
                      <a:pPr algn="ctr"/>
                      <a:r>
                        <a:rPr lang="ru-RU" dirty="0" smtClean="0">
                          <a:latin typeface="Times New Roman" pitchFamily="18" charset="0"/>
                          <a:cs typeface="Times New Roman" pitchFamily="18" charset="0"/>
                        </a:rPr>
                        <a:t>Развитие </a:t>
                      </a:r>
                      <a:r>
                        <a:rPr lang="ru-RU" dirty="0">
                          <a:latin typeface="Times New Roman" pitchFamily="18" charset="0"/>
                          <a:cs typeface="Times New Roman" pitchFamily="18" charset="0"/>
                        </a:rPr>
                        <a:t>при аутизм</a:t>
                      </a:r>
                    </a:p>
                  </a:txBody>
                  <a:tcPr marL="0" marR="0" marT="0" marB="0"/>
                </a:tc>
              </a:tr>
              <a:tr h="669178">
                <a:tc>
                  <a:txBody>
                    <a:bodyPr/>
                    <a:lstStyle/>
                    <a:p>
                      <a:pPr algn="ctr"/>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Произношение</a:t>
                      </a:r>
                      <a:r>
                        <a:rPr kumimoji="0" lang="ru-RU" b="0" i="0" kern="1200" baseline="0" dirty="0" smtClean="0">
                          <a:solidFill>
                            <a:schemeClr val="tx1"/>
                          </a:solidFill>
                          <a:latin typeface="Times New Roman" pitchFamily="18" charset="0"/>
                          <a:ea typeface="+mn-ea"/>
                          <a:cs typeface="Times New Roman" pitchFamily="18" charset="0"/>
                        </a:rPr>
                        <a:t> </a:t>
                      </a:r>
                      <a:r>
                        <a:rPr kumimoji="0" lang="ru-RU" b="0" i="0" kern="1200" dirty="0" smtClean="0">
                          <a:solidFill>
                            <a:schemeClr val="tx1"/>
                          </a:solidFill>
                          <a:latin typeface="Times New Roman" pitchFamily="18" charset="0"/>
                          <a:ea typeface="+mn-ea"/>
                          <a:cs typeface="Times New Roman" pitchFamily="18" charset="0"/>
                        </a:rPr>
                        <a:t>гласных звуков, </a:t>
                      </a:r>
                      <a:r>
                        <a:rPr kumimoji="0" lang="ru-RU" b="0" i="0" kern="1200" dirty="0" err="1" smtClean="0">
                          <a:solidFill>
                            <a:schemeClr val="tx1"/>
                          </a:solidFill>
                          <a:latin typeface="Times New Roman" pitchFamily="18" charset="0"/>
                          <a:ea typeface="+mn-ea"/>
                          <a:cs typeface="Times New Roman" pitchFamily="18" charset="0"/>
                        </a:rPr>
                        <a:t>гуление</a:t>
                      </a:r>
                      <a:endParaRPr lang="ru-RU" dirty="0">
                        <a:latin typeface="Times New Roman" pitchFamily="18" charset="0"/>
                        <a:cs typeface="Times New Roman" pitchFamily="18" charset="0"/>
                      </a:endParaRPr>
                    </a:p>
                  </a:txBody>
                  <a:tcPr/>
                </a:tc>
                <a:tc>
                  <a:txBody>
                    <a:bodyPr/>
                    <a:lstStyle/>
                    <a:p>
                      <a:pPr algn="ctr"/>
                      <a:r>
                        <a:rPr lang="ru-RU" dirty="0" smtClean="0">
                          <a:latin typeface="Times New Roman" pitchFamily="18" charset="0"/>
                          <a:cs typeface="Times New Roman" pitchFamily="18" charset="0"/>
                        </a:rPr>
                        <a:t>____</a:t>
                      </a:r>
                      <a:endParaRPr lang="ru-RU" dirty="0">
                        <a:latin typeface="Times New Roman" pitchFamily="18" charset="0"/>
                        <a:cs typeface="Times New Roman" pitchFamily="18" charset="0"/>
                      </a:endParaRPr>
                    </a:p>
                  </a:txBody>
                  <a:tcPr/>
                </a:tc>
              </a:tr>
              <a:tr h="955968">
                <a:tc>
                  <a:txBody>
                    <a:bodyPr/>
                    <a:lstStyle/>
                    <a:p>
                      <a:pPr algn="ctr"/>
                      <a:r>
                        <a:rPr lang="ru-RU" dirty="0" smtClean="0">
                          <a:latin typeface="Times New Roman" pitchFamily="18" charset="0"/>
                          <a:cs typeface="Times New Roman" pitchFamily="18" charset="0"/>
                        </a:rPr>
                        <a:t>6</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Диалоги в виде </a:t>
                      </a:r>
                      <a:r>
                        <a:rPr kumimoji="0" lang="ru-RU" b="0" i="0" kern="1200" dirty="0" err="1" smtClean="0">
                          <a:solidFill>
                            <a:schemeClr val="tx1"/>
                          </a:solidFill>
                          <a:latin typeface="Times New Roman" pitchFamily="18" charset="0"/>
                          <a:ea typeface="+mn-ea"/>
                          <a:cs typeface="Times New Roman" pitchFamily="18" charset="0"/>
                        </a:rPr>
                        <a:t>издавания</a:t>
                      </a:r>
                      <a:r>
                        <a:rPr kumimoji="0" lang="ru-RU" b="0" i="0" kern="1200" dirty="0" smtClean="0">
                          <a:solidFill>
                            <a:schemeClr val="tx1"/>
                          </a:solidFill>
                          <a:latin typeface="Times New Roman" pitchFamily="18" charset="0"/>
                          <a:ea typeface="+mn-ea"/>
                          <a:cs typeface="Times New Roman" pitchFamily="18" charset="0"/>
                        </a:rPr>
                        <a:t> гласных </a:t>
                      </a:r>
                      <a:r>
                        <a:rPr kumimoji="0" lang="ru-RU" b="0" i="0" kern="1200" dirty="0" smtClean="0">
                          <a:solidFill>
                            <a:schemeClr val="tx1"/>
                          </a:solidFill>
                          <a:latin typeface="Times New Roman" pitchFamily="18" charset="0"/>
                          <a:ea typeface="+mn-ea"/>
                          <a:cs typeface="Times New Roman" pitchFamily="18" charset="0"/>
                        </a:rPr>
                        <a:t>звуков, </a:t>
                      </a:r>
                      <a:r>
                        <a:rPr kumimoji="0" lang="ru-RU" b="0" i="0" kern="1200" dirty="0" smtClean="0">
                          <a:solidFill>
                            <a:schemeClr val="tx1"/>
                          </a:solidFill>
                          <a:latin typeface="Times New Roman" pitchFamily="18" charset="0"/>
                          <a:ea typeface="+mn-ea"/>
                          <a:cs typeface="Times New Roman" pitchFamily="18" charset="0"/>
                        </a:rPr>
                        <a:t>поворачивание в сторону родителей. Появление согласных</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Плач тяжело интерпретировать</a:t>
                      </a:r>
                      <a:endParaRPr lang="ru-RU" dirty="0">
                        <a:latin typeface="Times New Roman" pitchFamily="18" charset="0"/>
                        <a:cs typeface="Times New Roman" pitchFamily="18" charset="0"/>
                      </a:endParaRPr>
                    </a:p>
                  </a:txBody>
                  <a:tcPr/>
                </a:tc>
              </a:tr>
              <a:tr h="1242758">
                <a:tc>
                  <a:txBody>
                    <a:bodyPr/>
                    <a:lstStyle/>
                    <a:p>
                      <a:pPr algn="ctr"/>
                      <a:r>
                        <a:rPr lang="ru-RU" dirty="0" smtClean="0">
                          <a:latin typeface="Times New Roman" pitchFamily="18" charset="0"/>
                          <a:cs typeface="Times New Roman" pitchFamily="18" charset="0"/>
                        </a:rPr>
                        <a:t>8</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Различные интонации в </a:t>
                      </a:r>
                      <a:r>
                        <a:rPr lang="ru-RU" dirty="0" err="1" smtClean="0">
                          <a:latin typeface="Times New Roman" pitchFamily="18" charset="0"/>
                          <a:cs typeface="Times New Roman" pitchFamily="18" charset="0"/>
                        </a:rPr>
                        <a:t>гулениях</a:t>
                      </a:r>
                      <a:r>
                        <a:rPr lang="ru-RU" dirty="0" smtClean="0">
                          <a:latin typeface="Times New Roman" pitchFamily="18" charset="0"/>
                          <a:cs typeface="Times New Roman" pitchFamily="18" charset="0"/>
                        </a:rPr>
                        <a:t>, включая интонации вопроса. Повторы слова: ба-ба-ба, </a:t>
                      </a:r>
                      <a:r>
                        <a:rPr lang="ru-RU" dirty="0" err="1" smtClean="0">
                          <a:latin typeface="Times New Roman" pitchFamily="18" charset="0"/>
                          <a:cs typeface="Times New Roman" pitchFamily="18" charset="0"/>
                        </a:rPr>
                        <a:t>ма-ма-ма</a:t>
                      </a:r>
                      <a:r>
                        <a:rPr lang="ru-RU" dirty="0" smtClean="0">
                          <a:latin typeface="Times New Roman" pitchFamily="18" charset="0"/>
                          <a:cs typeface="Times New Roman" pitchFamily="18" charset="0"/>
                        </a:rPr>
                        <a:t>, появляется указательный жест</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Ограниченное или необычное </a:t>
                      </a:r>
                      <a:r>
                        <a:rPr kumimoji="0" lang="ru-RU" b="0" i="0" kern="1200" dirty="0" err="1" smtClean="0">
                          <a:solidFill>
                            <a:schemeClr val="tx1"/>
                          </a:solidFill>
                          <a:latin typeface="Times New Roman" pitchFamily="18" charset="0"/>
                          <a:ea typeface="+mn-ea"/>
                          <a:cs typeface="Times New Roman" pitchFamily="18" charset="0"/>
                        </a:rPr>
                        <a:t>гуление</a:t>
                      </a:r>
                      <a:r>
                        <a:rPr kumimoji="0" lang="ru-RU" b="0" i="0" kern="1200" dirty="0" smtClean="0">
                          <a:solidFill>
                            <a:schemeClr val="tx1"/>
                          </a:solidFill>
                          <a:latin typeface="Times New Roman" pitchFamily="18" charset="0"/>
                          <a:ea typeface="+mn-ea"/>
                          <a:cs typeface="Times New Roman" pitchFamily="18" charset="0"/>
                        </a:rPr>
                        <a:t> (</a:t>
                      </a:r>
                      <a:r>
                        <a:rPr kumimoji="0" lang="ru-RU" b="0" i="0" kern="1200" dirty="0" err="1" smtClean="0">
                          <a:solidFill>
                            <a:schemeClr val="tx1"/>
                          </a:solidFill>
                          <a:latin typeface="Times New Roman" pitchFamily="18" charset="0"/>
                          <a:ea typeface="+mn-ea"/>
                          <a:cs typeface="Times New Roman" pitchFamily="18" charset="0"/>
                        </a:rPr>
                        <a:t>визги</a:t>
                      </a:r>
                      <a:r>
                        <a:rPr kumimoji="0" lang="ru-RU" b="0" i="0" kern="1200" dirty="0" smtClean="0">
                          <a:solidFill>
                            <a:schemeClr val="tx1"/>
                          </a:solidFill>
                          <a:latin typeface="Times New Roman" pitchFamily="18" charset="0"/>
                          <a:ea typeface="+mn-ea"/>
                          <a:cs typeface="Times New Roman" pitchFamily="18" charset="0"/>
                        </a:rPr>
                        <a:t>, крики). Не имитируют жесты, выражения.</a:t>
                      </a:r>
                      <a:endParaRPr lang="ru-RU" dirty="0">
                        <a:latin typeface="Times New Roman" pitchFamily="18" charset="0"/>
                        <a:cs typeface="Times New Roman" pitchFamily="18" charset="0"/>
                      </a:endParaRPr>
                    </a:p>
                  </a:txBody>
                  <a:tcPr/>
                </a:tc>
              </a:tr>
              <a:tr h="2103130">
                <a:tc>
                  <a:txBody>
                    <a:bodyPr/>
                    <a:lstStyle/>
                    <a:p>
                      <a:pPr algn="ctr"/>
                      <a:r>
                        <a:rPr lang="ru-RU" dirty="0" smtClean="0">
                          <a:latin typeface="Times New Roman" pitchFamily="18" charset="0"/>
                          <a:cs typeface="Times New Roman" pitchFamily="18" charset="0"/>
                        </a:rPr>
                        <a:t>12</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Появление первых слов. Использование лексики с интонацией, похожей на предложения. Игра  с использованием  гласных звуков. Используют жесты и вокализацию для привлечения внимания, указывания </a:t>
                      </a:r>
                      <a:r>
                        <a:rPr kumimoji="0" lang="ru-RU" b="0" i="0" kern="1200" dirty="0" smtClean="0">
                          <a:solidFill>
                            <a:schemeClr val="tx1"/>
                          </a:solidFill>
                          <a:latin typeface="Times New Roman" pitchFamily="18" charset="0"/>
                          <a:ea typeface="+mn-ea"/>
                          <a:cs typeface="Times New Roman" pitchFamily="18" charset="0"/>
                        </a:rPr>
                        <a:t>объектов.</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Могут появиться первые слова, но часто не используются со значением. Частый громкий крик, остающийся трудным для интерпретации.</a:t>
                      </a:r>
                      <a:endParaRPr lang="ru-RU" dirty="0">
                        <a:latin typeface="Times New Roman" pitchFamily="18" charset="0"/>
                        <a:cs typeface="Times New Roman" pitchFamily="18" charset="0"/>
                      </a:endParaRPr>
                    </a:p>
                  </a:txBody>
                  <a:tcPr/>
                </a:tc>
              </a:tr>
            </a:tbl>
          </a:graphicData>
        </a:graphic>
      </p:graphicFrame>
    </p:spTree>
  </p:cSld>
  <p:clrMapOvr>
    <a:masterClrMapping/>
  </p:clrMapOvr>
  <p:transition>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7924800" y="274638"/>
            <a:ext cx="247600" cy="274042"/>
          </a:xfrm>
        </p:spPr>
        <p:txBody>
          <a:bodyPr>
            <a:normAutofit fontScale="90000"/>
          </a:bodyPr>
          <a:lstStyle/>
          <a:p>
            <a:endParaRPr lang="ru-RU" dirty="0"/>
          </a:p>
        </p:txBody>
      </p:sp>
      <p:graphicFrame>
        <p:nvGraphicFramePr>
          <p:cNvPr id="4" name="Содержимое 3"/>
          <p:cNvGraphicFramePr>
            <a:graphicFrameLocks noGrp="1"/>
          </p:cNvGraphicFramePr>
          <p:nvPr>
            <p:ph sz="quarter" idx="1"/>
          </p:nvPr>
        </p:nvGraphicFramePr>
        <p:xfrm>
          <a:off x="107504" y="260648"/>
          <a:ext cx="8712968" cy="6309360"/>
        </p:xfrm>
        <a:graphic>
          <a:graphicData uri="http://schemas.openxmlformats.org/drawingml/2006/table">
            <a:tbl>
              <a:tblPr firstRow="1" bandRow="1">
                <a:tableStyleId>{5940675A-B579-460E-94D1-54222C63F5DA}</a:tableStyleId>
              </a:tblPr>
              <a:tblGrid>
                <a:gridCol w="504056"/>
                <a:gridCol w="4875254"/>
                <a:gridCol w="3333658"/>
              </a:tblGrid>
              <a:tr h="545577">
                <a:tc>
                  <a:txBody>
                    <a:bodyPr/>
                    <a:lstStyle/>
                    <a:p>
                      <a:pPr algn="ctr"/>
                      <a:r>
                        <a:rPr lang="ru-RU" dirty="0" smtClean="0">
                          <a:latin typeface="Times New Roman" pitchFamily="18" charset="0"/>
                          <a:cs typeface="Times New Roman" pitchFamily="18" charset="0"/>
                        </a:rPr>
                        <a:t>18</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Словарный запас </a:t>
                      </a:r>
                      <a:r>
                        <a:rPr lang="ru-RU" dirty="0" smtClean="0">
                          <a:latin typeface="Times New Roman" pitchFamily="18" charset="0"/>
                          <a:cs typeface="Times New Roman" pitchFamily="18" charset="0"/>
                        </a:rPr>
                        <a:t>3-50 </a:t>
                      </a:r>
                      <a:r>
                        <a:rPr lang="ru-RU" dirty="0" smtClean="0">
                          <a:latin typeface="Times New Roman" pitchFamily="18" charset="0"/>
                          <a:cs typeface="Times New Roman" pitchFamily="18" charset="0"/>
                        </a:rPr>
                        <a:t>слов. Начинает составлять словосочетания из 2 слов. Перенесение значений слов (папа- обращаться ко всем мужчинам), использование языка для просьб</a:t>
                      </a:r>
                      <a:r>
                        <a:rPr lang="ru-RU" baseline="0" dirty="0" smtClean="0">
                          <a:latin typeface="Times New Roman" pitchFamily="18" charset="0"/>
                          <a:cs typeface="Times New Roman" pitchFamily="18" charset="0"/>
                        </a:rPr>
                        <a:t> и при совершении действий, возможны частые </a:t>
                      </a:r>
                      <a:r>
                        <a:rPr lang="ru-RU" baseline="0" dirty="0" err="1" smtClean="0">
                          <a:latin typeface="Times New Roman" pitchFamily="18" charset="0"/>
                          <a:cs typeface="Times New Roman" pitchFamily="18" charset="0"/>
                        </a:rPr>
                        <a:t>эхолалии</a:t>
                      </a:r>
                      <a:r>
                        <a:rPr lang="ru-RU" baseline="0" dirty="0" smtClean="0">
                          <a:latin typeface="Times New Roman" pitchFamily="18" charset="0"/>
                          <a:cs typeface="Times New Roman" pitchFamily="18" charset="0"/>
                        </a:rPr>
                        <a:t> и имитации.</a:t>
                      </a:r>
                      <a:endParaRPr lang="ru-RU"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____</a:t>
                      </a:r>
                      <a:endParaRPr lang="ru-RU" dirty="0">
                        <a:latin typeface="Times New Roman" pitchFamily="18" charset="0"/>
                        <a:cs typeface="Times New Roman" pitchFamily="18" charset="0"/>
                      </a:endParaRPr>
                    </a:p>
                  </a:txBody>
                  <a:tcPr/>
                </a:tc>
              </a:tr>
              <a:tr h="1363943">
                <a:tc>
                  <a:txBody>
                    <a:bodyPr/>
                    <a:lstStyle/>
                    <a:p>
                      <a:pPr algn="ctr"/>
                      <a:r>
                        <a:rPr lang="ru-RU" dirty="0" smtClean="0">
                          <a:latin typeface="Times New Roman" pitchFamily="18" charset="0"/>
                          <a:cs typeface="Times New Roman" pitchFamily="18" charset="0"/>
                        </a:rPr>
                        <a:t>24</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Сочетания  от 3</a:t>
                      </a:r>
                      <a:r>
                        <a:rPr kumimoji="0" lang="ru-RU" b="0" i="0" kern="1200" baseline="0" dirty="0" smtClean="0">
                          <a:solidFill>
                            <a:schemeClr val="tx1"/>
                          </a:solidFill>
                          <a:latin typeface="Times New Roman" pitchFamily="18" charset="0"/>
                          <a:ea typeface="+mn-ea"/>
                          <a:cs typeface="Times New Roman" pitchFamily="18" charset="0"/>
                        </a:rPr>
                        <a:t> до </a:t>
                      </a:r>
                      <a:r>
                        <a:rPr kumimoji="0" lang="ru-RU" b="0" i="0" kern="1200" dirty="0" smtClean="0">
                          <a:solidFill>
                            <a:schemeClr val="tx1"/>
                          </a:solidFill>
                          <a:latin typeface="Times New Roman" pitchFamily="18" charset="0"/>
                          <a:ea typeface="+mn-ea"/>
                          <a:cs typeface="Times New Roman" pitchFamily="18" charset="0"/>
                        </a:rPr>
                        <a:t>5 слов(телеграфная речь). Задает простые вопросы (где папа? Идти?). Использование слова "Это" сопровождается указывающими жестами. Называет себя по имени, но не как "Я". Может кратко повторить высказывания.  Речь сфокусирована на настоящее время и место."</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Обычно словарный запас менее 15 слов. Жесты не развиваются, присутствуют несколько указывающих на объект жестов.</a:t>
                      </a:r>
                      <a:endParaRPr lang="ru-RU" dirty="0">
                        <a:latin typeface="Times New Roman" pitchFamily="18" charset="0"/>
                        <a:cs typeface="Times New Roman" pitchFamily="18" charset="0"/>
                      </a:endParaRPr>
                    </a:p>
                  </a:txBody>
                  <a:tcPr/>
                </a:tc>
              </a:tr>
              <a:tr h="221262">
                <a:tc>
                  <a:txBody>
                    <a:bodyPr/>
                    <a:lstStyle/>
                    <a:p>
                      <a:pPr algn="ctr"/>
                      <a:r>
                        <a:rPr lang="ru-RU" dirty="0" smtClean="0">
                          <a:latin typeface="Times New Roman" pitchFamily="18" charset="0"/>
                          <a:cs typeface="Times New Roman" pitchFamily="18" charset="0"/>
                        </a:rPr>
                        <a:t>36</a:t>
                      </a:r>
                    </a:p>
                    <a:p>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Словарный запас около 100 слов. Многие грамматические морфемы (</a:t>
                      </a:r>
                      <a:r>
                        <a:rPr kumimoji="0" lang="ru-RU" b="0" i="0" kern="1200" dirty="0" err="1" smtClean="0">
                          <a:solidFill>
                            <a:schemeClr val="tx1"/>
                          </a:solidFill>
                          <a:latin typeface="Times New Roman" pitchFamily="18" charset="0"/>
                          <a:ea typeface="+mn-ea"/>
                          <a:cs typeface="Times New Roman" pitchFamily="18" charset="0"/>
                        </a:rPr>
                        <a:t>множ</a:t>
                      </a:r>
                      <a:r>
                        <a:rPr kumimoji="0" lang="ru-RU" b="0" i="0" kern="1200" dirty="0" smtClean="0">
                          <a:solidFill>
                            <a:schemeClr val="tx1"/>
                          </a:solidFill>
                          <a:latin typeface="Times New Roman" pitchFamily="18" charset="0"/>
                          <a:ea typeface="+mn-ea"/>
                          <a:cs typeface="Times New Roman" pitchFamily="18" charset="0"/>
                        </a:rPr>
                        <a:t>. число, </a:t>
                      </a:r>
                      <a:r>
                        <a:rPr kumimoji="0" lang="ru-RU" b="0" i="0" kern="1200" dirty="0" err="1" smtClean="0">
                          <a:solidFill>
                            <a:schemeClr val="tx1"/>
                          </a:solidFill>
                          <a:latin typeface="Times New Roman" pitchFamily="18" charset="0"/>
                          <a:ea typeface="+mn-ea"/>
                          <a:cs typeface="Times New Roman" pitchFamily="18" charset="0"/>
                        </a:rPr>
                        <a:t>прош</a:t>
                      </a:r>
                      <a:r>
                        <a:rPr kumimoji="0" lang="ru-RU" b="0" i="0" kern="1200" dirty="0" smtClean="0">
                          <a:solidFill>
                            <a:schemeClr val="tx1"/>
                          </a:solidFill>
                          <a:latin typeface="Times New Roman" pitchFamily="18" charset="0"/>
                          <a:ea typeface="+mn-ea"/>
                          <a:cs typeface="Times New Roman" pitchFamily="18" charset="0"/>
                        </a:rPr>
                        <a:t>. время, предлоги и др.) используются должным образом. </a:t>
                      </a:r>
                      <a:r>
                        <a:rPr kumimoji="0" lang="ru-RU" b="0" i="0" kern="1200" dirty="0" err="1" smtClean="0">
                          <a:solidFill>
                            <a:schemeClr val="tx1"/>
                          </a:solidFill>
                          <a:latin typeface="Times New Roman" pitchFamily="18" charset="0"/>
                          <a:ea typeface="+mn-ea"/>
                          <a:cs typeface="Times New Roman" pitchFamily="18" charset="0"/>
                        </a:rPr>
                        <a:t>Эхолалическое</a:t>
                      </a:r>
                      <a:r>
                        <a:rPr kumimoji="0" lang="ru-RU" b="0" i="0" kern="1200" baseline="0" dirty="0" smtClean="0">
                          <a:solidFill>
                            <a:schemeClr val="tx1"/>
                          </a:solidFill>
                          <a:latin typeface="Times New Roman" pitchFamily="18" charset="0"/>
                          <a:ea typeface="+mn-ea"/>
                          <a:cs typeface="Times New Roman" pitchFamily="18" charset="0"/>
                        </a:rPr>
                        <a:t> повторение</a:t>
                      </a:r>
                      <a:r>
                        <a:rPr kumimoji="0" lang="ru-RU" b="0" i="0" kern="1200" dirty="0" smtClean="0">
                          <a:solidFill>
                            <a:schemeClr val="tx1"/>
                          </a:solidFill>
                          <a:latin typeface="Times New Roman" pitchFamily="18" charset="0"/>
                          <a:ea typeface="+mn-ea"/>
                          <a:cs typeface="Times New Roman" pitchFamily="18" charset="0"/>
                        </a:rPr>
                        <a:t> редкое. Используются слова там и тогда. Задает много вопросов для продолжения разговора.</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Комбинации слов встречаются редко. Может</a:t>
                      </a:r>
                      <a:r>
                        <a:rPr kumimoji="0" lang="ru-RU" b="0" i="0" kern="1200" baseline="0" dirty="0" smtClean="0">
                          <a:solidFill>
                            <a:schemeClr val="tx1"/>
                          </a:solidFill>
                          <a:latin typeface="Times New Roman" pitchFamily="18" charset="0"/>
                          <a:ea typeface="+mn-ea"/>
                          <a:cs typeface="Times New Roman" pitchFamily="18" charset="0"/>
                        </a:rPr>
                        <a:t> п</a:t>
                      </a:r>
                      <a:r>
                        <a:rPr kumimoji="0" lang="ru-RU" b="0" i="0" kern="1200" dirty="0" smtClean="0">
                          <a:solidFill>
                            <a:schemeClr val="tx1"/>
                          </a:solidFill>
                          <a:latin typeface="Times New Roman" pitchFamily="18" charset="0"/>
                          <a:ea typeface="+mn-ea"/>
                          <a:cs typeface="Times New Roman" pitchFamily="18" charset="0"/>
                        </a:rPr>
                        <a:t>овторять фразы,</a:t>
                      </a:r>
                      <a:r>
                        <a:rPr kumimoji="0" lang="ru-RU" b="0" i="0" kern="1200" baseline="0" dirty="0" smtClean="0">
                          <a:solidFill>
                            <a:schemeClr val="tx1"/>
                          </a:solidFill>
                          <a:latin typeface="Times New Roman" pitchFamily="18" charset="0"/>
                          <a:ea typeface="+mn-ea"/>
                          <a:cs typeface="Times New Roman" pitchFamily="18" charset="0"/>
                        </a:rPr>
                        <a:t> </a:t>
                      </a:r>
                      <a:r>
                        <a:rPr kumimoji="0" lang="ru-RU" b="0" i="0" kern="1200" baseline="0" dirty="0" err="1" smtClean="0">
                          <a:solidFill>
                            <a:schemeClr val="tx1"/>
                          </a:solidFill>
                          <a:latin typeface="Times New Roman" pitchFamily="18" charset="0"/>
                          <a:ea typeface="+mn-ea"/>
                          <a:cs typeface="Times New Roman" pitchFamily="18" charset="0"/>
                        </a:rPr>
                        <a:t>э</a:t>
                      </a:r>
                      <a:r>
                        <a:rPr kumimoji="0" lang="ru-RU" b="0" i="0" kern="1200" dirty="0" err="1" smtClean="0">
                          <a:solidFill>
                            <a:schemeClr val="tx1"/>
                          </a:solidFill>
                          <a:latin typeface="Times New Roman" pitchFamily="18" charset="0"/>
                          <a:ea typeface="+mn-ea"/>
                          <a:cs typeface="Times New Roman" pitchFamily="18" charset="0"/>
                        </a:rPr>
                        <a:t>холалия</a:t>
                      </a:r>
                      <a:r>
                        <a:rPr kumimoji="0" lang="ru-RU" b="0" i="0" kern="1200" dirty="0" smtClean="0">
                          <a:solidFill>
                            <a:schemeClr val="tx1"/>
                          </a:solidFill>
                          <a:latin typeface="Times New Roman" pitchFamily="18" charset="0"/>
                          <a:ea typeface="+mn-ea"/>
                          <a:cs typeface="Times New Roman" pitchFamily="18" charset="0"/>
                        </a:rPr>
                        <a:t>. Бедная артикуляция у половины детей, речь не осмысленная,</a:t>
                      </a:r>
                      <a:r>
                        <a:rPr kumimoji="0" lang="ru-RU" b="0" i="0" kern="1200" baseline="0" dirty="0" smtClean="0">
                          <a:solidFill>
                            <a:schemeClr val="tx1"/>
                          </a:solidFill>
                          <a:latin typeface="Times New Roman" pitchFamily="18" charset="0"/>
                          <a:ea typeface="+mn-ea"/>
                          <a:cs typeface="Times New Roman" pitchFamily="18" charset="0"/>
                        </a:rPr>
                        <a:t> б</a:t>
                      </a:r>
                      <a:r>
                        <a:rPr kumimoji="0" lang="ru-RU" b="0" i="0" kern="1200" dirty="0" smtClean="0">
                          <a:solidFill>
                            <a:schemeClr val="tx1"/>
                          </a:solidFill>
                          <a:latin typeface="Times New Roman" pitchFamily="18" charset="0"/>
                          <a:ea typeface="+mn-ea"/>
                          <a:cs typeface="Times New Roman" pitchFamily="18" charset="0"/>
                        </a:rPr>
                        <a:t>ерет родителей за руку и ведет к объекту, подходит к месту его привычного расположения и ждет пока ему дадут предмет.</a:t>
                      </a:r>
                      <a:endParaRPr lang="ru-RU" dirty="0">
                        <a:latin typeface="Times New Roman" pitchFamily="18" charset="0"/>
                        <a:cs typeface="Times New Roman" pitchFamily="18" charset="0"/>
                      </a:endParaRPr>
                    </a:p>
                  </a:txBody>
                  <a:tcPr/>
                </a:tc>
              </a:tr>
            </a:tbl>
          </a:graphicData>
        </a:graphic>
      </p:graphicFrame>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74042"/>
          </a:xfrm>
        </p:spPr>
        <p:txBody>
          <a:bodyPr>
            <a:normAutofit fontScale="90000"/>
          </a:bodyPr>
          <a:lstStyle/>
          <a:p>
            <a:endParaRPr lang="ru-RU" dirty="0"/>
          </a:p>
        </p:txBody>
      </p:sp>
      <p:graphicFrame>
        <p:nvGraphicFramePr>
          <p:cNvPr id="5" name="Содержимое 4"/>
          <p:cNvGraphicFramePr>
            <a:graphicFrameLocks noGrp="1"/>
          </p:cNvGraphicFramePr>
          <p:nvPr>
            <p:ph sz="quarter" idx="1"/>
          </p:nvPr>
        </p:nvGraphicFramePr>
        <p:xfrm>
          <a:off x="457200" y="1700807"/>
          <a:ext cx="8003232" cy="2926080"/>
        </p:xfrm>
        <a:graphic>
          <a:graphicData uri="http://schemas.openxmlformats.org/drawingml/2006/table">
            <a:tbl>
              <a:tblPr firstRow="1" bandRow="1">
                <a:tableStyleId>{5940675A-B579-460E-94D1-54222C63F5DA}</a:tableStyleId>
              </a:tblPr>
              <a:tblGrid>
                <a:gridCol w="474124"/>
                <a:gridCol w="4167339"/>
                <a:gridCol w="3361769"/>
              </a:tblGrid>
              <a:tr h="1089288">
                <a:tc>
                  <a:txBody>
                    <a:bodyPr/>
                    <a:lstStyle/>
                    <a:p>
                      <a:r>
                        <a:rPr lang="ru-RU" dirty="0" smtClean="0">
                          <a:latin typeface="Times New Roman" pitchFamily="18" charset="0"/>
                          <a:cs typeface="Times New Roman" pitchFamily="18" charset="0"/>
                        </a:rPr>
                        <a:t>48</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Использует</a:t>
                      </a:r>
                      <a:r>
                        <a:rPr kumimoji="0" lang="ru-RU" b="0" i="0" kern="1200" baseline="0" dirty="0" smtClean="0">
                          <a:solidFill>
                            <a:schemeClr val="tx1"/>
                          </a:solidFill>
                          <a:latin typeface="Times New Roman" pitchFamily="18" charset="0"/>
                          <a:ea typeface="+mn-ea"/>
                          <a:cs typeface="Times New Roman" pitchFamily="18" charset="0"/>
                        </a:rPr>
                        <a:t> к</a:t>
                      </a:r>
                      <a:r>
                        <a:rPr kumimoji="0" lang="ru-RU" b="0" i="0" kern="1200" dirty="0" smtClean="0">
                          <a:solidFill>
                            <a:schemeClr val="tx1"/>
                          </a:solidFill>
                          <a:latin typeface="Times New Roman" pitchFamily="18" charset="0"/>
                          <a:ea typeface="+mn-ea"/>
                          <a:cs typeface="Times New Roman" pitchFamily="18" charset="0"/>
                        </a:rPr>
                        <a:t>омплексные структуры предложения. Может поддержать тему разговора.</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Может </a:t>
                      </a:r>
                      <a:r>
                        <a:rPr kumimoji="0" lang="ru-RU" b="0" i="0" kern="1200" dirty="0" smtClean="0">
                          <a:solidFill>
                            <a:schemeClr val="tx1"/>
                          </a:solidFill>
                          <a:latin typeface="Times New Roman" pitchFamily="18" charset="0"/>
                          <a:ea typeface="+mn-ea"/>
                          <a:cs typeface="Times New Roman" pitchFamily="18" charset="0"/>
                        </a:rPr>
                        <a:t>создать несколько </a:t>
                      </a:r>
                      <a:r>
                        <a:rPr kumimoji="0" lang="ru-RU" b="0" i="0" kern="1200" dirty="0" smtClean="0">
                          <a:solidFill>
                            <a:schemeClr val="tx1"/>
                          </a:solidFill>
                          <a:latin typeface="Times New Roman" pitchFamily="18" charset="0"/>
                          <a:ea typeface="+mn-ea"/>
                          <a:cs typeface="Times New Roman" pitchFamily="18" charset="0"/>
                        </a:rPr>
                        <a:t>комбинаций из 2-3 слов. </a:t>
                      </a:r>
                      <a:r>
                        <a:rPr kumimoji="0" lang="ru-RU" b="0" i="0" kern="1200" dirty="0" err="1" smtClean="0">
                          <a:solidFill>
                            <a:schemeClr val="tx1"/>
                          </a:solidFill>
                          <a:latin typeface="Times New Roman" pitchFamily="18" charset="0"/>
                          <a:ea typeface="+mn-ea"/>
                          <a:cs typeface="Times New Roman" pitchFamily="18" charset="0"/>
                        </a:rPr>
                        <a:t>Эхолалия</a:t>
                      </a:r>
                      <a:r>
                        <a:rPr kumimoji="0" lang="ru-RU" b="0" i="0" kern="1200" dirty="0" smtClean="0">
                          <a:solidFill>
                            <a:schemeClr val="tx1"/>
                          </a:solidFill>
                          <a:latin typeface="Times New Roman" pitchFamily="18" charset="0"/>
                          <a:ea typeface="+mn-ea"/>
                          <a:cs typeface="Times New Roman" pitchFamily="18" charset="0"/>
                        </a:rPr>
                        <a:t> остается. Копирует ведущих ТВ передач. Произносит просьбы.</a:t>
                      </a:r>
                      <a:endParaRPr lang="ru-RU" dirty="0">
                        <a:latin typeface="Times New Roman" pitchFamily="18" charset="0"/>
                        <a:cs typeface="Times New Roman" pitchFamily="18" charset="0"/>
                      </a:endParaRPr>
                    </a:p>
                  </a:txBody>
                  <a:tcPr/>
                </a:tc>
              </a:tr>
              <a:tr h="644572">
                <a:tc>
                  <a:txBody>
                    <a:bodyPr/>
                    <a:lstStyle/>
                    <a:p>
                      <a:r>
                        <a:rPr lang="ru-RU" dirty="0" smtClean="0">
                          <a:latin typeface="Times New Roman" pitchFamily="18" charset="0"/>
                          <a:cs typeface="Times New Roman" pitchFamily="18" charset="0"/>
                        </a:rPr>
                        <a:t>60</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Владеет грамматическими структурами. Понимает шутки, сарказм.</a:t>
                      </a:r>
                      <a:endParaRPr lang="ru-RU" dirty="0">
                        <a:latin typeface="Times New Roman" pitchFamily="18" charset="0"/>
                        <a:cs typeface="Times New Roman" pitchFamily="18" charset="0"/>
                      </a:endParaRPr>
                    </a:p>
                  </a:txBody>
                  <a:tcPr/>
                </a:tc>
                <a:tc>
                  <a:txBody>
                    <a:bodyPr/>
                    <a:lstStyle/>
                    <a:p>
                      <a:r>
                        <a:rPr kumimoji="0" lang="ru-RU" b="0" i="0" kern="1200" dirty="0" smtClean="0">
                          <a:solidFill>
                            <a:schemeClr val="tx1"/>
                          </a:solidFill>
                          <a:latin typeface="Times New Roman" pitchFamily="18" charset="0"/>
                          <a:ea typeface="+mn-ea"/>
                          <a:cs typeface="Times New Roman" pitchFamily="18" charset="0"/>
                        </a:rPr>
                        <a:t>Нет понимания времени. </a:t>
                      </a:r>
                      <a:r>
                        <a:rPr kumimoji="0" lang="ru-RU" b="0" i="0" kern="1200" dirty="0" err="1" smtClean="0">
                          <a:solidFill>
                            <a:schemeClr val="tx1"/>
                          </a:solidFill>
                          <a:latin typeface="Times New Roman" pitchFamily="18" charset="0"/>
                          <a:ea typeface="+mn-ea"/>
                          <a:cs typeface="Times New Roman" pitchFamily="18" charset="0"/>
                        </a:rPr>
                        <a:t>Эхолалия</a:t>
                      </a:r>
                      <a:r>
                        <a:rPr kumimoji="0" lang="ru-RU" b="0" i="0" kern="1200" dirty="0" smtClean="0">
                          <a:solidFill>
                            <a:schemeClr val="tx1"/>
                          </a:solidFill>
                          <a:latin typeface="Times New Roman" pitchFamily="18" charset="0"/>
                          <a:ea typeface="+mn-ea"/>
                          <a:cs typeface="Times New Roman" pitchFamily="18" charset="0"/>
                        </a:rPr>
                        <a:t>,</a:t>
                      </a:r>
                      <a:r>
                        <a:rPr kumimoji="0" lang="ru-RU" b="0" i="0" kern="1200" baseline="0" dirty="0" smtClean="0">
                          <a:solidFill>
                            <a:schemeClr val="tx1"/>
                          </a:solidFill>
                          <a:latin typeface="Times New Roman" pitchFamily="18" charset="0"/>
                          <a:ea typeface="+mn-ea"/>
                          <a:cs typeface="Times New Roman" pitchFamily="18" charset="0"/>
                        </a:rPr>
                        <a:t> р</a:t>
                      </a:r>
                      <a:r>
                        <a:rPr kumimoji="0" lang="ru-RU" b="0" i="0" kern="1200" dirty="0" smtClean="0">
                          <a:solidFill>
                            <a:schemeClr val="tx1"/>
                          </a:solidFill>
                          <a:latin typeface="Times New Roman" pitchFamily="18" charset="0"/>
                          <a:ea typeface="+mn-ea"/>
                          <a:cs typeface="Times New Roman" pitchFamily="18" charset="0"/>
                        </a:rPr>
                        <a:t>едко задает вопросы, если они появляются, то носят повторяющийся характер.</a:t>
                      </a:r>
                      <a:endParaRPr lang="ru-RU" dirty="0">
                        <a:latin typeface="Times New Roman" pitchFamily="18" charset="0"/>
                        <a:cs typeface="Times New Roman" pitchFamily="18" charset="0"/>
                      </a:endParaRPr>
                    </a:p>
                  </a:txBody>
                  <a:tcPr/>
                </a:tc>
              </a:tr>
            </a:tbl>
          </a:graphicData>
        </a:graphic>
      </p:graphicFrame>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7467600" cy="576064"/>
          </a:xfrm>
        </p:spPr>
        <p:txBody>
          <a:bodyPr>
            <a:normAutofit/>
          </a:bodyPr>
          <a:lstStyle/>
          <a:p>
            <a:pPr algn="ctr"/>
            <a:r>
              <a:rPr lang="ru-RU" sz="2400" dirty="0" smtClean="0">
                <a:solidFill>
                  <a:schemeClr val="accent1">
                    <a:lumMod val="75000"/>
                  </a:schemeClr>
                </a:solidFill>
                <a:latin typeface="Times New Roman" pitchFamily="18" charset="0"/>
                <a:cs typeface="Times New Roman" pitchFamily="18" charset="0"/>
              </a:rPr>
              <a:t>Развитие общения и игры</a:t>
            </a:r>
            <a:endParaRPr lang="ru-RU" sz="2400" dirty="0">
              <a:solidFill>
                <a:schemeClr val="accent1">
                  <a:lumMod val="75000"/>
                </a:schemeClr>
              </a:solidFill>
              <a:latin typeface="Times New Roman" pitchFamily="18" charset="0"/>
              <a:cs typeface="Times New Roman" pitchFamily="18" charset="0"/>
            </a:endParaRPr>
          </a:p>
        </p:txBody>
      </p:sp>
      <p:graphicFrame>
        <p:nvGraphicFramePr>
          <p:cNvPr id="4" name="Содержимое 3"/>
          <p:cNvGraphicFramePr>
            <a:graphicFrameLocks noGrp="1"/>
          </p:cNvGraphicFramePr>
          <p:nvPr>
            <p:ph sz="quarter" idx="1"/>
          </p:nvPr>
        </p:nvGraphicFramePr>
        <p:xfrm>
          <a:off x="251520" y="765175"/>
          <a:ext cx="8424936" cy="5486400"/>
        </p:xfrm>
        <a:graphic>
          <a:graphicData uri="http://schemas.openxmlformats.org/drawingml/2006/table">
            <a:tbl>
              <a:tblPr firstRow="1" bandRow="1">
                <a:tableStyleId>{5940675A-B579-460E-94D1-54222C63F5DA}</a:tableStyleId>
              </a:tblPr>
              <a:tblGrid>
                <a:gridCol w="936104"/>
                <a:gridCol w="3888432"/>
                <a:gridCol w="3600400"/>
              </a:tblGrid>
              <a:tr h="370840">
                <a:tc>
                  <a:txBody>
                    <a:bodyPr/>
                    <a:lstStyle/>
                    <a:p>
                      <a:pPr algn="ctr"/>
                      <a:r>
                        <a:rPr lang="ru-RU" dirty="0">
                          <a:latin typeface="Times New Roman" pitchFamily="18" charset="0"/>
                          <a:cs typeface="Times New Roman" pitchFamily="18" charset="0"/>
                        </a:rPr>
                        <a:t>Возраст месяцы</a:t>
                      </a:r>
                    </a:p>
                  </a:txBody>
                  <a:tcPr marL="0" marR="0" marT="0" marB="0"/>
                </a:tc>
                <a:tc>
                  <a:txBody>
                    <a:bodyPr/>
                    <a:lstStyle/>
                    <a:p>
                      <a:pPr algn="ctr"/>
                      <a:r>
                        <a:rPr lang="ru-RU">
                          <a:latin typeface="Times New Roman" pitchFamily="18" charset="0"/>
                          <a:cs typeface="Times New Roman" pitchFamily="18" charset="0"/>
                        </a:rPr>
                        <a:t>Нормальное развитие</a:t>
                      </a:r>
                    </a:p>
                  </a:txBody>
                  <a:tcPr marL="0" marR="0" marT="0" marB="0"/>
                </a:tc>
                <a:tc>
                  <a:txBody>
                    <a:bodyPr/>
                    <a:lstStyle/>
                    <a:p>
                      <a:pPr algn="ctr"/>
                      <a:r>
                        <a:rPr lang="ru-RU" dirty="0" smtClean="0">
                          <a:latin typeface="Times New Roman" pitchFamily="18" charset="0"/>
                          <a:cs typeface="Times New Roman" pitchFamily="18" charset="0"/>
                        </a:rPr>
                        <a:t>Развитие </a:t>
                      </a:r>
                      <a:r>
                        <a:rPr lang="ru-RU" dirty="0">
                          <a:latin typeface="Times New Roman" pitchFamily="18" charset="0"/>
                          <a:cs typeface="Times New Roman" pitchFamily="18" charset="0"/>
                        </a:rPr>
                        <a:t>при аутизме</a:t>
                      </a:r>
                    </a:p>
                  </a:txBody>
                  <a:tcPr marL="0" marR="0" marT="0" marB="0"/>
                </a:tc>
              </a:tr>
              <a:tr h="370840">
                <a:tc>
                  <a:txBody>
                    <a:bodyPr/>
                    <a:lstStyle/>
                    <a:p>
                      <a:pPr algn="ctr"/>
                      <a:r>
                        <a:rPr lang="ru-RU" dirty="0">
                          <a:latin typeface="Times New Roman" pitchFamily="18" charset="0"/>
                          <a:cs typeface="Times New Roman" pitchFamily="18" charset="0"/>
                        </a:rPr>
                        <a:t>2</a:t>
                      </a:r>
                    </a:p>
                  </a:txBody>
                  <a:tcPr marL="0" marR="0" marT="0" marB="0"/>
                </a:tc>
                <a:tc>
                  <a:txBody>
                    <a:bodyPr/>
                    <a:lstStyle/>
                    <a:p>
                      <a:pPr marL="88900" marR="0" indent="269875"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Поворачивает голову и глаза на звук, улыбается при общении.</a:t>
                      </a:r>
                    </a:p>
                    <a:p>
                      <a:pPr algn="l"/>
                      <a:endParaRPr lang="ru-RU" dirty="0">
                        <a:latin typeface="Times New Roman" pitchFamily="18" charset="0"/>
                        <a:cs typeface="Times New Roman" pitchFamily="18" charset="0"/>
                      </a:endParaRPr>
                    </a:p>
                  </a:txBody>
                  <a:tcPr marL="0" marR="0" marT="0" marB="0"/>
                </a:tc>
                <a:tc>
                  <a:txBody>
                    <a:bodyPr/>
                    <a:lstStyle/>
                    <a:p>
                      <a:pPr algn="ctr"/>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___</a:t>
                      </a:r>
                      <a:endParaRPr lang="ru-RU" dirty="0">
                        <a:latin typeface="Times New Roman" pitchFamily="18" charset="0"/>
                        <a:cs typeface="Times New Roman" pitchFamily="18" charset="0"/>
                      </a:endParaRPr>
                    </a:p>
                  </a:txBody>
                  <a:tcPr marL="0" marR="0" marT="0" marB="0"/>
                </a:tc>
              </a:tr>
              <a:tr h="370840">
                <a:tc>
                  <a:txBody>
                    <a:bodyPr/>
                    <a:lstStyle/>
                    <a:p>
                      <a:pPr algn="ctr"/>
                      <a:r>
                        <a:rPr lang="ru-RU" dirty="0">
                          <a:latin typeface="Times New Roman" pitchFamily="18" charset="0"/>
                          <a:cs typeface="Times New Roman" pitchFamily="18" charset="0"/>
                        </a:rPr>
                        <a:t>6</a:t>
                      </a:r>
                    </a:p>
                  </a:txBody>
                  <a:tcPr marL="0" marR="0" marT="0" marB="0"/>
                </a:tc>
                <a:tc>
                  <a:txBody>
                    <a:bodyPr/>
                    <a:lstStyle/>
                    <a:p>
                      <a:pPr marL="88900" marR="0" indent="269875"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Протягивает руки в ожидании, когда его возьмут на руки,</a:t>
                      </a:r>
                      <a:r>
                        <a:rPr lang="ru-RU" baseline="0" dirty="0" smtClean="0">
                          <a:latin typeface="Times New Roman" pitchFamily="18" charset="0"/>
                          <a:cs typeface="Times New Roman" pitchFamily="18" charset="0"/>
                        </a:rPr>
                        <a:t> п</a:t>
                      </a:r>
                      <a:r>
                        <a:rPr lang="ru-RU" dirty="0" smtClean="0">
                          <a:latin typeface="Times New Roman" pitchFamily="18" charset="0"/>
                          <a:cs typeface="Times New Roman" pitchFamily="18" charset="0"/>
                        </a:rPr>
                        <a:t>овторяет действия, имитируя взрослого.</a:t>
                      </a:r>
                    </a:p>
                    <a:p>
                      <a:pPr algn="l"/>
                      <a:endParaRPr lang="ru-RU" dirty="0">
                        <a:latin typeface="Times New Roman" pitchFamily="18" charset="0"/>
                        <a:cs typeface="Times New Roman" pitchFamily="18" charset="0"/>
                      </a:endParaRPr>
                    </a:p>
                  </a:txBody>
                  <a:tcPr marL="0" marR="0" marT="0" marB="0"/>
                </a:tc>
                <a:tc>
                  <a:txBody>
                    <a:bodyPr/>
                    <a:lstStyle/>
                    <a:p>
                      <a:pPr marL="88900" indent="179388" algn="l"/>
                      <a:r>
                        <a:rPr lang="ru-RU" dirty="0">
                          <a:latin typeface="Times New Roman" pitchFamily="18" charset="0"/>
                          <a:cs typeface="Times New Roman" pitchFamily="18" charset="0"/>
                        </a:rPr>
                        <a:t>Менее </a:t>
                      </a:r>
                      <a:r>
                        <a:rPr lang="ru-RU" dirty="0" err="1" smtClean="0">
                          <a:latin typeface="Times New Roman" pitchFamily="18" charset="0"/>
                          <a:cs typeface="Times New Roman" pitchFamily="18" charset="0"/>
                        </a:rPr>
                        <a:t>активен,требователен</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чем </a:t>
                      </a:r>
                      <a:r>
                        <a:rPr lang="ru-RU" dirty="0" smtClean="0">
                          <a:latin typeface="Times New Roman" pitchFamily="18" charset="0"/>
                          <a:cs typeface="Times New Roman" pitchFamily="18" charset="0"/>
                        </a:rPr>
                        <a:t>ребенок с нормальным развитием. </a:t>
                      </a:r>
                      <a:r>
                        <a:rPr lang="ru-RU" dirty="0">
                          <a:latin typeface="Times New Roman" pitchFamily="18" charset="0"/>
                          <a:cs typeface="Times New Roman" pitchFamily="18" charset="0"/>
                        </a:rPr>
                        <a:t>Некоторые </a:t>
                      </a:r>
                      <a:r>
                        <a:rPr lang="ru-RU" dirty="0" smtClean="0">
                          <a:latin typeface="Times New Roman" pitchFamily="18" charset="0"/>
                          <a:cs typeface="Times New Roman" pitchFamily="18" charset="0"/>
                        </a:rPr>
                        <a:t>дети очень </a:t>
                      </a:r>
                      <a:r>
                        <a:rPr lang="ru-RU" dirty="0">
                          <a:latin typeface="Times New Roman" pitchFamily="18" charset="0"/>
                          <a:cs typeface="Times New Roman" pitchFamily="18" charset="0"/>
                        </a:rPr>
                        <a:t>возбудимы. </a:t>
                      </a:r>
                      <a:r>
                        <a:rPr lang="ru-RU" dirty="0" smtClean="0">
                          <a:latin typeface="Times New Roman" pitchFamily="18" charset="0"/>
                          <a:cs typeface="Times New Roman" pitchFamily="18" charset="0"/>
                        </a:rPr>
                        <a:t>Слабый </a:t>
                      </a:r>
                      <a:r>
                        <a:rPr lang="ru-RU" dirty="0">
                          <a:latin typeface="Times New Roman" pitchFamily="18" charset="0"/>
                          <a:cs typeface="Times New Roman" pitchFamily="18" charset="0"/>
                        </a:rPr>
                        <a:t>зрительный контакт. Нет ответных </a:t>
                      </a:r>
                      <a:r>
                        <a:rPr lang="ru-RU" dirty="0" smtClean="0">
                          <a:latin typeface="Times New Roman" pitchFamily="18" charset="0"/>
                          <a:cs typeface="Times New Roman" pitchFamily="18" charset="0"/>
                        </a:rPr>
                        <a:t>социальных </a:t>
                      </a:r>
                      <a:r>
                        <a:rPr lang="ru-RU" dirty="0">
                          <a:latin typeface="Times New Roman" pitchFamily="18" charset="0"/>
                          <a:cs typeface="Times New Roman" pitchFamily="18" charset="0"/>
                        </a:rPr>
                        <a:t>проявлений.</a:t>
                      </a:r>
                    </a:p>
                  </a:txBody>
                  <a:tcPr marL="0" marR="0" marT="0" marB="0"/>
                </a:tc>
              </a:tr>
              <a:tr h="370840">
                <a:tc>
                  <a:txBody>
                    <a:bodyPr/>
                    <a:lstStyle/>
                    <a:p>
                      <a:pPr algn="ctr"/>
                      <a:r>
                        <a:rPr lang="ru-RU">
                          <a:latin typeface="Times New Roman" pitchFamily="18" charset="0"/>
                          <a:cs typeface="Times New Roman" pitchFamily="18" charset="0"/>
                        </a:rPr>
                        <a:t>8</a:t>
                      </a:r>
                    </a:p>
                  </a:txBody>
                  <a:tcPr marL="0" marR="0" marT="0" marB="0"/>
                </a:tc>
                <a:tc>
                  <a:txBody>
                    <a:bodyPr/>
                    <a:lstStyle/>
                    <a:p>
                      <a:pPr marL="88900" indent="269875" algn="l"/>
                      <a:r>
                        <a:rPr lang="ru-RU" dirty="0">
                          <a:latin typeface="Times New Roman" pitchFamily="18" charset="0"/>
                          <a:cs typeface="Times New Roman" pitchFamily="18" charset="0"/>
                        </a:rPr>
                        <a:t>Отличает родителей от </a:t>
                      </a:r>
                      <a:r>
                        <a:rPr lang="ru-RU" dirty="0" smtClean="0">
                          <a:latin typeface="Times New Roman" pitchFamily="18" charset="0"/>
                          <a:cs typeface="Times New Roman" pitchFamily="18" charset="0"/>
                        </a:rPr>
                        <a:t>незнакомых людей. </a:t>
                      </a:r>
                      <a:r>
                        <a:rPr lang="ru-RU" dirty="0">
                          <a:latin typeface="Times New Roman" pitchFamily="18" charset="0"/>
                          <a:cs typeface="Times New Roman" pitchFamily="18" charset="0"/>
                        </a:rPr>
                        <a:t>Игры </a:t>
                      </a:r>
                      <a:r>
                        <a:rPr lang="ru-RU" dirty="0" smtClean="0">
                          <a:latin typeface="Times New Roman" pitchFamily="18" charset="0"/>
                          <a:cs typeface="Times New Roman" pitchFamily="18" charset="0"/>
                        </a:rPr>
                        <a:t> «дай </a:t>
                      </a:r>
                      <a:r>
                        <a:rPr lang="ru-RU" dirty="0">
                          <a:latin typeface="Times New Roman" pitchFamily="18" charset="0"/>
                          <a:cs typeface="Times New Roman" pitchFamily="18" charset="0"/>
                        </a:rPr>
                        <a:t>и </a:t>
                      </a:r>
                      <a:r>
                        <a:rPr lang="ru-RU" dirty="0" smtClean="0">
                          <a:latin typeface="Times New Roman" pitchFamily="18" charset="0"/>
                          <a:cs typeface="Times New Roman" pitchFamily="18" charset="0"/>
                        </a:rPr>
                        <a:t>возьми» «ку-ку»</a:t>
                      </a:r>
                      <a:r>
                        <a:rPr lang="ru-RU" baseline="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со взрослыми. </a:t>
                      </a:r>
                      <a:r>
                        <a:rPr lang="ru-RU" dirty="0">
                          <a:latin typeface="Times New Roman" pitchFamily="18" charset="0"/>
                          <a:cs typeface="Times New Roman" pitchFamily="18" charset="0"/>
                        </a:rPr>
                        <a:t>Показывает объекты взрослым. Машет </a:t>
                      </a:r>
                      <a:r>
                        <a:rPr lang="ru-RU" dirty="0" smtClean="0">
                          <a:latin typeface="Times New Roman" pitchFamily="18" charset="0"/>
                          <a:cs typeface="Times New Roman" pitchFamily="18" charset="0"/>
                        </a:rPr>
                        <a:t>рукой на </a:t>
                      </a:r>
                      <a:r>
                        <a:rPr lang="ru-RU" dirty="0" smtClean="0">
                          <a:latin typeface="Times New Roman" pitchFamily="18" charset="0"/>
                          <a:cs typeface="Times New Roman" pitchFamily="18" charset="0"/>
                        </a:rPr>
                        <a:t>прощание</a:t>
                      </a:r>
                      <a:r>
                        <a:rPr lang="ru-RU" dirty="0">
                          <a:latin typeface="Times New Roman" pitchFamily="18" charset="0"/>
                          <a:cs typeface="Times New Roman" pitchFamily="18" charset="0"/>
                        </a:rPr>
                        <a:t>. Плачет и ползет </a:t>
                      </a:r>
                      <a:r>
                        <a:rPr lang="ru-RU" dirty="0" smtClean="0">
                          <a:latin typeface="Times New Roman" pitchFamily="18" charset="0"/>
                          <a:cs typeface="Times New Roman" pitchFamily="18" charset="0"/>
                        </a:rPr>
                        <a:t>за </a:t>
                      </a:r>
                      <a:r>
                        <a:rPr lang="ru-RU" baseline="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мамой после того как она уходит из комнаты.</a:t>
                      </a:r>
                      <a:endParaRPr lang="ru-RU" dirty="0">
                        <a:latin typeface="Times New Roman" pitchFamily="18" charset="0"/>
                        <a:cs typeface="Times New Roman" pitchFamily="18" charset="0"/>
                      </a:endParaRPr>
                    </a:p>
                  </a:txBody>
                  <a:tcPr marL="0" marR="0" marT="0" marB="0"/>
                </a:tc>
                <a:tc>
                  <a:txBody>
                    <a:bodyPr/>
                    <a:lstStyle/>
                    <a:p>
                      <a:pPr marL="88900" indent="179388" algn="l"/>
                      <a:r>
                        <a:rPr lang="ru-RU" dirty="0" smtClean="0">
                          <a:latin typeface="Times New Roman" pitchFamily="18" charset="0"/>
                          <a:cs typeface="Times New Roman" pitchFamily="18" charset="0"/>
                        </a:rPr>
                        <a:t>Ребенка трудно успокоить, если он огорчен. </a:t>
                      </a:r>
                      <a:r>
                        <a:rPr lang="ru-RU" dirty="0">
                          <a:latin typeface="Times New Roman" pitchFamily="18" charset="0"/>
                          <a:cs typeface="Times New Roman" pitchFamily="18" charset="0"/>
                        </a:rPr>
                        <a:t>Треть детей </a:t>
                      </a:r>
                      <a:r>
                        <a:rPr lang="ru-RU" dirty="0" smtClean="0">
                          <a:latin typeface="Times New Roman" pitchFamily="18" charset="0"/>
                          <a:cs typeface="Times New Roman" pitchFamily="18" charset="0"/>
                        </a:rPr>
                        <a:t> отвергают </a:t>
                      </a:r>
                      <a:r>
                        <a:rPr lang="ru-RU" dirty="0">
                          <a:latin typeface="Times New Roman" pitchFamily="18" charset="0"/>
                          <a:cs typeface="Times New Roman" pitchFamily="18" charset="0"/>
                        </a:rPr>
                        <a:t>взаимодействие. </a:t>
                      </a:r>
                      <a:r>
                        <a:rPr lang="ru-RU" dirty="0" smtClean="0">
                          <a:latin typeface="Times New Roman" pitchFamily="18" charset="0"/>
                          <a:cs typeface="Times New Roman" pitchFamily="18" charset="0"/>
                        </a:rPr>
                        <a:t>Около 1/3 детей </a:t>
                      </a:r>
                      <a:r>
                        <a:rPr lang="ru-RU" dirty="0">
                          <a:latin typeface="Times New Roman" pitchFamily="18" charset="0"/>
                          <a:cs typeface="Times New Roman" pitchFamily="18" charset="0"/>
                        </a:rPr>
                        <a:t>любят внимание, но мало </a:t>
                      </a:r>
                      <a:r>
                        <a:rPr lang="ru-RU" dirty="0" smtClean="0">
                          <a:latin typeface="Times New Roman" pitchFamily="18" charset="0"/>
                          <a:cs typeface="Times New Roman" pitchFamily="18" charset="0"/>
                        </a:rPr>
                        <a:t>выражают</a:t>
                      </a:r>
                      <a:r>
                        <a:rPr lang="ru-RU" baseline="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интерес к другим.</a:t>
                      </a:r>
                      <a:endParaRPr lang="ru-RU" dirty="0">
                        <a:latin typeface="Times New Roman" pitchFamily="18" charset="0"/>
                        <a:cs typeface="Times New Roman" pitchFamily="18" charset="0"/>
                      </a:endParaRPr>
                    </a:p>
                  </a:txBody>
                  <a:tcPr marL="0" marR="0" marT="0" marB="0"/>
                </a:tc>
              </a:tr>
              <a:tr h="370840">
                <a:tc>
                  <a:txBody>
                    <a:bodyPr/>
                    <a:lstStyle/>
                    <a:p>
                      <a:pPr algn="ctr"/>
                      <a:r>
                        <a:rPr lang="ru-RU" dirty="0" smtClean="0">
                          <a:latin typeface="Times New Roman" pitchFamily="18" charset="0"/>
                          <a:cs typeface="Times New Roman" pitchFamily="18" charset="0"/>
                        </a:rPr>
                        <a:t>12</a:t>
                      </a:r>
                      <a:endParaRPr lang="ru-RU" dirty="0">
                        <a:latin typeface="Times New Roman" pitchFamily="18" charset="0"/>
                        <a:cs typeface="Times New Roman" pitchFamily="18" charset="0"/>
                      </a:endParaRPr>
                    </a:p>
                  </a:txBody>
                  <a:tcPr marL="0" marR="0" marT="0" marB="0"/>
                </a:tc>
                <a:tc>
                  <a:txBody>
                    <a:bodyPr/>
                    <a:lstStyle/>
                    <a:p>
                      <a:pPr marL="88900" indent="269875" algn="l"/>
                      <a:r>
                        <a:rPr kumimoji="0" lang="ru-RU" b="0" i="0" kern="1200" dirty="0" smtClean="0">
                          <a:solidFill>
                            <a:schemeClr val="tx1"/>
                          </a:solidFill>
                          <a:latin typeface="Times New Roman" pitchFamily="18" charset="0"/>
                          <a:ea typeface="+mn-ea"/>
                          <a:cs typeface="Times New Roman" pitchFamily="18" charset="0"/>
                        </a:rPr>
                        <a:t>Возрастает зрительный контакт со взрослыми во время игр и взаимодействия с игрушками.</a:t>
                      </a:r>
                      <a:endParaRPr lang="ru-RU" dirty="0">
                        <a:latin typeface="Times New Roman" pitchFamily="18" charset="0"/>
                        <a:cs typeface="Times New Roman" pitchFamily="18" charset="0"/>
                      </a:endParaRPr>
                    </a:p>
                  </a:txBody>
                  <a:tcPr marL="0" marR="0" marT="0" marB="0"/>
                </a:tc>
                <a:tc>
                  <a:txBody>
                    <a:bodyPr/>
                    <a:lstStyle/>
                    <a:p>
                      <a:pPr marL="88900" indent="269875" algn="l"/>
                      <a:r>
                        <a:rPr kumimoji="0" lang="ru-RU" b="0" i="0" kern="1200" dirty="0" smtClean="0">
                          <a:solidFill>
                            <a:schemeClr val="tx1"/>
                          </a:solidFill>
                          <a:latin typeface="Times New Roman" pitchFamily="18" charset="0"/>
                          <a:ea typeface="+mn-ea"/>
                          <a:cs typeface="Times New Roman" pitchFamily="18" charset="0"/>
                        </a:rPr>
                        <a:t>Контакты обычно уменьшаются,  как только ребенок начинает ходить, ползать. Не волнуется при разлуке с матерью.</a:t>
                      </a:r>
                      <a:endParaRPr lang="ru-RU" dirty="0">
                        <a:latin typeface="Times New Roman" pitchFamily="18" charset="0"/>
                        <a:cs typeface="Times New Roman" pitchFamily="18" charset="0"/>
                      </a:endParaRPr>
                    </a:p>
                  </a:txBody>
                  <a:tcPr marL="0" marR="0" marT="0" marB="0"/>
                </a:tc>
              </a:tr>
            </a:tbl>
          </a:graphicData>
        </a:graphic>
      </p:graphicFrame>
    </p:spTree>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7467600" cy="144016"/>
          </a:xfrm>
        </p:spPr>
        <p:txBody>
          <a:bodyPr>
            <a:normAutofit fontScale="90000"/>
          </a:bodyPr>
          <a:lstStyle/>
          <a:p>
            <a:endParaRPr lang="ru-RU"/>
          </a:p>
        </p:txBody>
      </p:sp>
      <p:graphicFrame>
        <p:nvGraphicFramePr>
          <p:cNvPr id="4" name="Содержимое 3"/>
          <p:cNvGraphicFramePr>
            <a:graphicFrameLocks noGrp="1"/>
          </p:cNvGraphicFramePr>
          <p:nvPr>
            <p:ph sz="quarter" idx="1"/>
          </p:nvPr>
        </p:nvGraphicFramePr>
        <p:xfrm>
          <a:off x="251520" y="980727"/>
          <a:ext cx="8280919" cy="4610901"/>
        </p:xfrm>
        <a:graphic>
          <a:graphicData uri="http://schemas.openxmlformats.org/drawingml/2006/table">
            <a:tbl>
              <a:tblPr firstRow="1" bandRow="1">
                <a:tableStyleId>{5940675A-B579-460E-94D1-54222C63F5DA}</a:tableStyleId>
              </a:tblPr>
              <a:tblGrid>
                <a:gridCol w="650275"/>
                <a:gridCol w="3513427"/>
                <a:gridCol w="4117217"/>
              </a:tblGrid>
              <a:tr h="338485">
                <a:tc>
                  <a:txBody>
                    <a:bodyPr/>
                    <a:lstStyle/>
                    <a:p>
                      <a:pPr algn="ctr"/>
                      <a:r>
                        <a:rPr lang="ru-RU" dirty="0" smtClean="0">
                          <a:latin typeface="Times New Roman" pitchFamily="18" charset="0"/>
                          <a:cs typeface="Times New Roman" pitchFamily="18" charset="0"/>
                        </a:rPr>
                        <a:t>18</a:t>
                      </a:r>
                      <a:endParaRPr lang="ru-RU" dirty="0">
                        <a:latin typeface="Times New Roman" pitchFamily="18" charset="0"/>
                        <a:cs typeface="Times New Roman" pitchFamily="18" charset="0"/>
                      </a:endParaRPr>
                    </a:p>
                  </a:txBody>
                  <a:tcPr/>
                </a:tc>
                <a:tc>
                  <a:txBody>
                    <a:bodyPr/>
                    <a:lstStyle/>
                    <a:p>
                      <a:pPr marL="0" indent="358775"/>
                      <a:r>
                        <a:rPr kumimoji="0" lang="ru-RU" b="0" i="0" kern="1200" dirty="0" smtClean="0">
                          <a:solidFill>
                            <a:schemeClr val="tx1"/>
                          </a:solidFill>
                          <a:latin typeface="Times New Roman" pitchFamily="18" charset="0"/>
                          <a:ea typeface="+mn-ea"/>
                          <a:cs typeface="Times New Roman" pitchFamily="18" charset="0"/>
                        </a:rPr>
                        <a:t>Появляется что</a:t>
                      </a:r>
                      <a:r>
                        <a:rPr kumimoji="0" lang="ru-RU" b="0" i="0" kern="1200" baseline="0" dirty="0" smtClean="0">
                          <a:solidFill>
                            <a:schemeClr val="tx1"/>
                          </a:solidFill>
                          <a:latin typeface="Times New Roman" pitchFamily="18" charset="0"/>
                          <a:ea typeface="+mn-ea"/>
                          <a:cs typeface="Times New Roman" pitchFamily="18" charset="0"/>
                        </a:rPr>
                        <a:t>-то </a:t>
                      </a:r>
                      <a:r>
                        <a:rPr kumimoji="0" lang="ru-RU" b="0" i="0" kern="1200" dirty="0" smtClean="0">
                          <a:solidFill>
                            <a:schemeClr val="tx1"/>
                          </a:solidFill>
                          <a:latin typeface="Times New Roman" pitchFamily="18" charset="0"/>
                          <a:ea typeface="+mn-ea"/>
                          <a:cs typeface="Times New Roman" pitchFamily="18" charset="0"/>
                        </a:rPr>
                        <a:t>похожее на игру, показывает, предлагает, берет игрушки.</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Обычно отличает родителей от других, но большой привязанности не выражает.</a:t>
                      </a:r>
                      <a:endParaRPr lang="ru-RU" dirty="0">
                        <a:latin typeface="Times New Roman" pitchFamily="18" charset="0"/>
                        <a:cs typeface="Times New Roman" pitchFamily="18" charset="0"/>
                      </a:endParaRPr>
                    </a:p>
                  </a:txBody>
                  <a:tcPr/>
                </a:tc>
              </a:tr>
              <a:tr h="1526930">
                <a:tc>
                  <a:txBody>
                    <a:bodyPr/>
                    <a:lstStyle/>
                    <a:p>
                      <a:pPr algn="ctr"/>
                      <a:r>
                        <a:rPr lang="ru-RU" dirty="0" smtClean="0">
                          <a:latin typeface="Times New Roman" pitchFamily="18" charset="0"/>
                          <a:cs typeface="Times New Roman" pitchFamily="18" charset="0"/>
                        </a:rPr>
                        <a:t>24</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Взаимодействие с предметами.</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Может обнять, поцеловать, но делает это автоматически, если его кто-то попросит. Не различает взрослых(кроме родителей). Могут</a:t>
                      </a:r>
                      <a:r>
                        <a:rPr lang="ru-RU" baseline="0" dirty="0" smtClean="0">
                          <a:latin typeface="Times New Roman" pitchFamily="18" charset="0"/>
                          <a:cs typeface="Times New Roman" pitchFamily="18" charset="0"/>
                        </a:rPr>
                        <a:t> иметь место сильные фобии. Предпочитают быть в одиночестве.</a:t>
                      </a:r>
                      <a:endParaRPr lang="ru-RU" dirty="0">
                        <a:latin typeface="Times New Roman" pitchFamily="18" charset="0"/>
                        <a:cs typeface="Times New Roman" pitchFamily="18" charset="0"/>
                      </a:endParaRPr>
                    </a:p>
                  </a:txBody>
                  <a:tcPr/>
                </a:tc>
              </a:tr>
              <a:tr h="803647">
                <a:tc>
                  <a:txBody>
                    <a:bodyPr/>
                    <a:lstStyle/>
                    <a:p>
                      <a:pPr algn="ctr"/>
                      <a:r>
                        <a:rPr lang="ru-RU" dirty="0" smtClean="0">
                          <a:latin typeface="Times New Roman" pitchFamily="18" charset="0"/>
                          <a:cs typeface="Times New Roman" pitchFamily="18" charset="0"/>
                        </a:rPr>
                        <a:t>36</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Обучается</a:t>
                      </a:r>
                      <a:r>
                        <a:rPr lang="ru-RU" baseline="0" dirty="0" smtClean="0">
                          <a:latin typeface="Times New Roman" pitchFamily="18" charset="0"/>
                          <a:cs typeface="Times New Roman" pitchFamily="18" charset="0"/>
                        </a:rPr>
                        <a:t> взаимодействию со сверстниками.</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Не допускает к себе</a:t>
                      </a:r>
                      <a:r>
                        <a:rPr lang="ru-RU" baseline="0" dirty="0" smtClean="0">
                          <a:latin typeface="Times New Roman" pitchFamily="18" charset="0"/>
                          <a:cs typeface="Times New Roman" pitchFamily="18" charset="0"/>
                        </a:rPr>
                        <a:t> других детей. Чрезмерно возбудим. Не понимает значения наказания.</a:t>
                      </a:r>
                      <a:endParaRPr lang="ru-RU" dirty="0">
                        <a:latin typeface="Times New Roman" pitchFamily="18" charset="0"/>
                        <a:cs typeface="Times New Roman" pitchFamily="18" charset="0"/>
                      </a:endParaRPr>
                    </a:p>
                  </a:txBody>
                  <a:tcPr/>
                </a:tc>
              </a:tr>
              <a:tr h="1044741">
                <a:tc>
                  <a:txBody>
                    <a:bodyPr/>
                    <a:lstStyle/>
                    <a:p>
                      <a:pPr algn="ctr"/>
                      <a:r>
                        <a:rPr lang="ru-RU" dirty="0" smtClean="0">
                          <a:latin typeface="Times New Roman" pitchFamily="18" charset="0"/>
                          <a:cs typeface="Times New Roman" pitchFamily="18" charset="0"/>
                        </a:rPr>
                        <a:t>48</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Распределяет роли со сверстниками в </a:t>
                      </a:r>
                      <a:r>
                        <a:rPr lang="ru-RU" dirty="0" smtClean="0">
                          <a:latin typeface="Times New Roman" pitchFamily="18" charset="0"/>
                          <a:cs typeface="Times New Roman" pitchFamily="18" charset="0"/>
                        </a:rPr>
                        <a:t>сюжетной</a:t>
                      </a:r>
                      <a:r>
                        <a:rPr lang="ru-RU" baseline="0" dirty="0" smtClean="0">
                          <a:latin typeface="Times New Roman" pitchFamily="18" charset="0"/>
                          <a:cs typeface="Times New Roman" pitchFamily="18" charset="0"/>
                        </a:rPr>
                        <a:t> </a:t>
                      </a:r>
                      <a:r>
                        <a:rPr lang="ru-RU" baseline="0" dirty="0" smtClean="0">
                          <a:latin typeface="Times New Roman" pitchFamily="18" charset="0"/>
                          <a:cs typeface="Times New Roman" pitchFamily="18" charset="0"/>
                        </a:rPr>
                        <a:t>игре. Предпочитает друзей по игре.</a:t>
                      </a:r>
                      <a:endParaRPr lang="ru-RU" dirty="0">
                        <a:latin typeface="Times New Roman" pitchFamily="18" charset="0"/>
                        <a:cs typeface="Times New Roman" pitchFamily="18" charset="0"/>
                      </a:endParaRPr>
                    </a:p>
                  </a:txBody>
                  <a:tcPr/>
                </a:tc>
                <a:tc>
                  <a:txBody>
                    <a:bodyPr/>
                    <a:lstStyle/>
                    <a:p>
                      <a:pPr marL="0" indent="358775"/>
                      <a:r>
                        <a:rPr lang="ru-RU" dirty="0" smtClean="0">
                          <a:latin typeface="Times New Roman" pitchFamily="18" charset="0"/>
                          <a:cs typeface="Times New Roman" pitchFamily="18" charset="0"/>
                        </a:rPr>
                        <a:t>Не способен понять правила игры.</a:t>
                      </a:r>
                      <a:endParaRPr lang="ru-RU" dirty="0">
                        <a:latin typeface="Times New Roman" pitchFamily="18" charset="0"/>
                        <a:cs typeface="Times New Roman" pitchFamily="18" charset="0"/>
                      </a:endParaRPr>
                    </a:p>
                  </a:txBody>
                  <a:tcPr/>
                </a:tc>
              </a:tr>
            </a:tbl>
          </a:graphicData>
        </a:graphic>
      </p:graphicFrame>
    </p:spTree>
  </p:cSld>
  <p:clrMapOvr>
    <a:masterClrMapping/>
  </p:clrMapOvr>
  <p:transition>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a:xfrm>
            <a:off x="457200" y="2708920"/>
            <a:ext cx="7467600" cy="3765032"/>
          </a:xfrm>
        </p:spPr>
        <p:txBody>
          <a:bodyPr/>
          <a:lstStyle/>
          <a:p>
            <a:pPr algn="ctr">
              <a:buNone/>
            </a:pPr>
            <a:r>
              <a:rPr lang="ru-RU" dirty="0" smtClean="0">
                <a:solidFill>
                  <a:schemeClr val="accent1">
                    <a:lumMod val="75000"/>
                  </a:schemeClr>
                </a:solidFill>
              </a:rPr>
              <a:t>Спасибо за внимание!</a:t>
            </a:r>
            <a:endParaRPr lang="ru-RU" dirty="0">
              <a:solidFill>
                <a:schemeClr val="accent1">
                  <a:lumMod val="75000"/>
                </a:schemeClr>
              </a:solidFill>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99176" cy="130026"/>
          </a:xfrm>
        </p:spPr>
        <p:txBody>
          <a:bodyPr>
            <a:normAutofit fontScale="90000"/>
          </a:bodyPr>
          <a:lstStyle/>
          <a:p>
            <a:endParaRPr lang="ru-RU" dirty="0"/>
          </a:p>
        </p:txBody>
      </p:sp>
      <p:sp>
        <p:nvSpPr>
          <p:cNvPr id="3" name="Содержимое 2"/>
          <p:cNvSpPr>
            <a:spLocks noGrp="1"/>
          </p:cNvSpPr>
          <p:nvPr>
            <p:ph sz="quarter" idx="1"/>
          </p:nvPr>
        </p:nvSpPr>
        <p:spPr>
          <a:xfrm>
            <a:off x="251520" y="764704"/>
            <a:ext cx="8496944" cy="5709248"/>
          </a:xfrm>
        </p:spPr>
        <p:txBody>
          <a:bodyPr>
            <a:normAutofit/>
          </a:bodyPr>
          <a:lstStyle/>
          <a:p>
            <a:pPr algn="just" fontAlgn="base">
              <a:buNone/>
            </a:pPr>
            <a:r>
              <a:rPr lang="ru-RU" sz="2800" dirty="0" smtClean="0"/>
              <a:t>	</a:t>
            </a:r>
            <a:r>
              <a:rPr lang="ru-RU" dirty="0" smtClean="0"/>
              <a:t>	</a:t>
            </a:r>
            <a:r>
              <a:rPr lang="ru-RU" dirty="0" err="1" smtClean="0">
                <a:latin typeface="Times New Roman" pitchFamily="18" charset="0"/>
                <a:cs typeface="Times New Roman" pitchFamily="18" charset="0"/>
              </a:rPr>
              <a:t>Аутичность</a:t>
            </a:r>
            <a:r>
              <a:rPr lang="ru-RU" dirty="0" smtClean="0">
                <a:latin typeface="Times New Roman" pitchFamily="18" charset="0"/>
                <a:cs typeface="Times New Roman" pitchFamily="18" charset="0"/>
              </a:rPr>
              <a:t> (от греческого — «сам») — обозначает крайние формы нарушения контактов, уход от реальности в мир собственных переживаний». Такое определение аутизма дано в психологическом словаре.</a:t>
            </a:r>
          </a:p>
          <a:p>
            <a:pPr algn="just">
              <a:buNone/>
            </a:pPr>
            <a:r>
              <a:rPr lang="ru-RU" dirty="0" smtClean="0">
                <a:latin typeface="Times New Roman" pitchFamily="18" charset="0"/>
                <a:cs typeface="Times New Roman" pitchFamily="18" charset="0"/>
              </a:rPr>
              <a:t>		Этот </a:t>
            </a:r>
            <a:r>
              <a:rPr lang="ru-RU" dirty="0" smtClean="0">
                <a:latin typeface="Times New Roman" pitchFamily="18" charset="0"/>
                <a:cs typeface="Times New Roman" pitchFamily="18" charset="0"/>
              </a:rPr>
              <a:t>термин впервые </a:t>
            </a:r>
            <a:r>
              <a:rPr lang="ru-RU" dirty="0" smtClean="0">
                <a:latin typeface="Times New Roman" pitchFamily="18" charset="0"/>
                <a:cs typeface="Times New Roman" pitchFamily="18" charset="0"/>
              </a:rPr>
              <a:t>введенный швейцарским психиатром и психологом Э. </a:t>
            </a:r>
            <a:r>
              <a:rPr lang="ru-RU" dirty="0" err="1" smtClean="0">
                <a:latin typeface="Times New Roman" pitchFamily="18" charset="0"/>
                <a:cs typeface="Times New Roman" pitchFamily="18" charset="0"/>
              </a:rPr>
              <a:t>Блейлером</a:t>
            </a:r>
            <a:r>
              <a:rPr lang="ru-RU" dirty="0" smtClean="0">
                <a:latin typeface="Times New Roman" pitchFamily="18" charset="0"/>
                <a:cs typeface="Times New Roman" pitchFamily="18" charset="0"/>
              </a:rPr>
              <a:t>, обозначает целый комплекс психических и поведенческих расстройств.</a:t>
            </a:r>
          </a:p>
          <a:p>
            <a:pPr algn="just">
              <a:buNone/>
            </a:pPr>
            <a:r>
              <a:rPr lang="ru-RU" dirty="0" smtClean="0">
                <a:latin typeface="Times New Roman" pitchFamily="18" charset="0"/>
                <a:cs typeface="Times New Roman" pitchFamily="18" charset="0"/>
              </a:rPr>
              <a:t>		Три области, в которых аутизм проявляется ярко: речь и коммуникация; социальное взаимодействие; воображение, эмоциональная сфера.</a:t>
            </a:r>
          </a:p>
          <a:p>
            <a:pPr algn="just">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Аутичный</a:t>
            </a:r>
            <a:r>
              <a:rPr lang="ru-RU" dirty="0" smtClean="0">
                <a:latin typeface="Times New Roman" pitchFamily="18" charset="0"/>
                <a:cs typeface="Times New Roman" pitchFamily="18" charset="0"/>
              </a:rPr>
              <a:t> ребенок испытывает трудности в общении и социализации, неспособен устанавливать эмоциональные связи, у него нарушена речь.</a:t>
            </a:r>
          </a:p>
          <a:p>
            <a:pPr>
              <a:buNone/>
            </a:pPr>
            <a:endParaRPr lang="ru-RU"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0026"/>
          </a:xfrm>
        </p:spPr>
        <p:txBody>
          <a:bodyPr>
            <a:normAutofit fontScale="90000"/>
          </a:bodyPr>
          <a:lstStyle/>
          <a:p>
            <a:endParaRPr lang="ru-RU" dirty="0"/>
          </a:p>
        </p:txBody>
      </p:sp>
      <p:sp>
        <p:nvSpPr>
          <p:cNvPr id="3" name="Содержимое 2"/>
          <p:cNvSpPr>
            <a:spLocks noGrp="1"/>
          </p:cNvSpPr>
          <p:nvPr>
            <p:ph sz="quarter" idx="1"/>
          </p:nvPr>
        </p:nvSpPr>
        <p:spPr>
          <a:xfrm>
            <a:off x="467544" y="476672"/>
            <a:ext cx="7457256" cy="5997280"/>
          </a:xfrm>
        </p:spPr>
        <p:txBody>
          <a:bodyPr>
            <a:normAutofit/>
          </a:bodyPr>
          <a:lstStyle/>
          <a:p>
            <a:pPr algn="ctr">
              <a:buNone/>
            </a:pPr>
            <a:r>
              <a:rPr lang="ru-RU" dirty="0" smtClean="0">
                <a:solidFill>
                  <a:schemeClr val="accent1">
                    <a:lumMod val="75000"/>
                  </a:schemeClr>
                </a:solidFill>
                <a:latin typeface="Times New Roman" pitchFamily="18" charset="0"/>
                <a:cs typeface="Times New Roman" pitchFamily="18" charset="0"/>
              </a:rPr>
              <a:t>Классификация</a:t>
            </a:r>
          </a:p>
          <a:p>
            <a:pPr algn="ctr">
              <a:buNone/>
            </a:pPr>
            <a:r>
              <a:rPr lang="ru-RU" sz="2000" dirty="0" smtClean="0">
                <a:latin typeface="Times New Roman" pitchFamily="18" charset="0"/>
                <a:cs typeface="Times New Roman" pitchFamily="18" charset="0"/>
              </a:rPr>
              <a:t>Авторы выделяют 4 основные формы проявления аутизма</a:t>
            </a:r>
          </a:p>
          <a:p>
            <a:pPr marL="0" indent="0" algn="just">
              <a:spcAft>
                <a:spcPts val="600"/>
              </a:spcAft>
              <a:buSzPct val="95000"/>
              <a:buAutoNum type="arabicPeriod"/>
            </a:pPr>
            <a:r>
              <a:rPr lang="ru-RU" sz="2000" dirty="0" smtClean="0">
                <a:latin typeface="Times New Roman" pitchFamily="18" charset="0"/>
                <a:cs typeface="Times New Roman" pitchFamily="18" charset="0"/>
              </a:rPr>
              <a:t>  </a:t>
            </a:r>
            <a:r>
              <a:rPr lang="ru-RU" sz="2000" u="sng" dirty="0" smtClean="0">
                <a:latin typeface="Times New Roman" pitchFamily="18" charset="0"/>
                <a:cs typeface="Times New Roman" pitchFamily="18" charset="0"/>
              </a:rPr>
              <a:t>Полная отрешенность от происходящего</a:t>
            </a:r>
            <a:r>
              <a:rPr lang="ru-RU" sz="2000" dirty="0" smtClean="0">
                <a:latin typeface="Times New Roman" pitchFamily="18" charset="0"/>
                <a:cs typeface="Times New Roman" pitchFamily="18" charset="0"/>
              </a:rPr>
              <a:t>. Дети с этой формой аутизма демонстрируют в раннем возрасте наибольший дискомфорт и нарушение активности. Они полностью отказываются от активных контактов с внешним миром. Такие дети не откликаются на просьбы и ничего не просят сами, у них не формируется целенаправленное поведение. Они не используют речь, мимику и жесты. Эта наиболее глубокая форма аутизма, проявляющаяся в полной отрешенности от происходящего вокруг.</a:t>
            </a:r>
            <a:endParaRPr lang="ru-RU" sz="2000" dirty="0" smtClean="0">
              <a:solidFill>
                <a:schemeClr val="accent1">
                  <a:lumMod val="75000"/>
                </a:schemeClr>
              </a:solidFill>
              <a:latin typeface="Times New Roman" pitchFamily="18" charset="0"/>
              <a:cs typeface="Times New Roman" pitchFamily="18" charset="0"/>
            </a:endParaRPr>
          </a:p>
          <a:p>
            <a:pPr marL="0" indent="0" algn="just">
              <a:spcAft>
                <a:spcPts val="600"/>
              </a:spcAft>
              <a:buSzPct val="95000"/>
              <a:buNone/>
            </a:pPr>
            <a:r>
              <a:rPr lang="ru-RU" sz="2000" dirty="0" smtClean="0">
                <a:solidFill>
                  <a:schemeClr val="accent1">
                    <a:lumMod val="75000"/>
                  </a:schemeClr>
                </a:solidFill>
                <a:latin typeface="Times New Roman" pitchFamily="18" charset="0"/>
                <a:cs typeface="Times New Roman" pitchFamily="18" charset="0"/>
              </a:rPr>
              <a:t>2. </a:t>
            </a:r>
            <a:r>
              <a:rPr lang="ru-RU" sz="2000" u="sng" dirty="0" smtClean="0">
                <a:latin typeface="Times New Roman" pitchFamily="18" charset="0"/>
                <a:cs typeface="Times New Roman" pitchFamily="18" charset="0"/>
              </a:rPr>
              <a:t>Активное отвержение</a:t>
            </a:r>
            <a:r>
              <a:rPr lang="ru-RU" sz="2000" dirty="0" smtClean="0">
                <a:latin typeface="Times New Roman" pitchFamily="18" charset="0"/>
                <a:cs typeface="Times New Roman" pitchFamily="18" charset="0"/>
              </a:rPr>
              <a:t>. Дети этой группы более активны и менее ранимы. Их должна окружать привычная обстановка, у них складываются определенные ритуалы, жизненные стереотипы. Проблемы проявляются, когда выходят за границы домашней жизни. Они могут пользоваться речью, но она усваивается у них  речевыми штампами, связывается с конкретной ситуацией.</a:t>
            </a:r>
            <a:endParaRPr lang="ru-RU" sz="2000" dirty="0" smtClean="0">
              <a:solidFill>
                <a:schemeClr val="accent1">
                  <a:lumMod val="75000"/>
                </a:schemeClr>
              </a:solidFill>
              <a:latin typeface="Times New Roman" pitchFamily="18" charset="0"/>
              <a:cs typeface="Times New Roman" pitchFamily="18" charset="0"/>
            </a:endParaRPr>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02034"/>
          </a:xfrm>
        </p:spPr>
        <p:txBody>
          <a:bodyPr>
            <a:normAutofit fontScale="90000"/>
          </a:bodyPr>
          <a:lstStyle/>
          <a:p>
            <a:endParaRPr lang="ru-RU" dirty="0"/>
          </a:p>
        </p:txBody>
      </p:sp>
      <p:sp>
        <p:nvSpPr>
          <p:cNvPr id="3" name="Содержимое 2"/>
          <p:cNvSpPr>
            <a:spLocks noGrp="1"/>
          </p:cNvSpPr>
          <p:nvPr>
            <p:ph sz="quarter" idx="1"/>
          </p:nvPr>
        </p:nvSpPr>
        <p:spPr>
          <a:xfrm>
            <a:off x="457200" y="1196752"/>
            <a:ext cx="8075240" cy="5277200"/>
          </a:xfrm>
        </p:spPr>
        <p:txBody>
          <a:bodyPr/>
          <a:lstStyle/>
          <a:p>
            <a:pPr marL="0" indent="0" algn="just">
              <a:buNone/>
            </a:pPr>
            <a:r>
              <a:rPr lang="ru-RU" dirty="0" smtClean="0">
                <a:solidFill>
                  <a:schemeClr val="accent1">
                    <a:lumMod val="75000"/>
                  </a:schemeClr>
                </a:solidFill>
                <a:latin typeface="Times New Roman" pitchFamily="18" charset="0"/>
                <a:cs typeface="Times New Roman" pitchFamily="18" charset="0"/>
              </a:rPr>
              <a:t>3.</a:t>
            </a:r>
            <a:r>
              <a:rPr lang="ru-RU" dirty="0" smtClean="0">
                <a:latin typeface="Times New Roman" pitchFamily="18" charset="0"/>
                <a:cs typeface="Times New Roman" pitchFamily="18" charset="0"/>
              </a:rPr>
              <a:t> </a:t>
            </a:r>
            <a:r>
              <a:rPr lang="ru-RU" u="sng" dirty="0" err="1" smtClean="0">
                <a:latin typeface="Times New Roman" pitchFamily="18" charset="0"/>
                <a:cs typeface="Times New Roman" pitchFamily="18" charset="0"/>
              </a:rPr>
              <a:t>Захваченность</a:t>
            </a:r>
            <a:r>
              <a:rPr lang="ru-RU" u="sng" dirty="0" smtClean="0">
                <a:latin typeface="Times New Roman" pitchFamily="18" charset="0"/>
                <a:cs typeface="Times New Roman" pitchFamily="18" charset="0"/>
              </a:rPr>
              <a:t> </a:t>
            </a:r>
            <a:r>
              <a:rPr lang="ru-RU" u="sng" dirty="0" err="1" smtClean="0">
                <a:latin typeface="Times New Roman" pitchFamily="18" charset="0"/>
                <a:cs typeface="Times New Roman" pitchFamily="18" charset="0"/>
              </a:rPr>
              <a:t>аустическими</a:t>
            </a:r>
            <a:r>
              <a:rPr lang="ru-RU" u="sng" dirty="0" smtClean="0">
                <a:latin typeface="Times New Roman" pitchFamily="18" charset="0"/>
                <a:cs typeface="Times New Roman" pitchFamily="18" charset="0"/>
              </a:rPr>
              <a:t> интересами</a:t>
            </a:r>
            <a:r>
              <a:rPr lang="ru-RU" dirty="0" smtClean="0">
                <a:latin typeface="Times New Roman" pitchFamily="18" charset="0"/>
                <a:cs typeface="Times New Roman" pitchFamily="18" charset="0"/>
              </a:rPr>
              <a:t>. Эти дети отличаются конфликтностью. Это речевые дети, у них огромный словарный запас, книжные фразы. Несмотря на интеллектуальную одаренность, у них нарушено мышление. </a:t>
            </a:r>
            <a:r>
              <a:rPr lang="ru-RU" dirty="0" smtClean="0">
                <a:solidFill>
                  <a:schemeClr val="accent1">
                    <a:lumMod val="75000"/>
                  </a:schemeClr>
                </a:solidFill>
                <a:latin typeface="Times New Roman" pitchFamily="18" charset="0"/>
                <a:cs typeface="Times New Roman" pitchFamily="18" charset="0"/>
              </a:rPr>
              <a:t> </a:t>
            </a:r>
          </a:p>
          <a:p>
            <a:pPr marL="0" indent="0" algn="just" fontAlgn="base">
              <a:buNone/>
            </a:pPr>
            <a:r>
              <a:rPr lang="ru-RU" dirty="0" smtClean="0">
                <a:solidFill>
                  <a:schemeClr val="accent1">
                    <a:lumMod val="75000"/>
                  </a:schemeClr>
                </a:solidFill>
                <a:latin typeface="Times New Roman" pitchFamily="18" charset="0"/>
                <a:cs typeface="Times New Roman" pitchFamily="18" charset="0"/>
              </a:rPr>
              <a:t>4. </a:t>
            </a:r>
            <a:r>
              <a:rPr lang="ru-RU" u="sng" dirty="0" smtClean="0">
                <a:latin typeface="Times New Roman" pitchFamily="18" charset="0"/>
                <a:cs typeface="Times New Roman" pitchFamily="18" charset="0"/>
              </a:rPr>
              <a:t>Чрезвычайная трудность организации общения и взаимодействия</a:t>
            </a:r>
            <a:r>
              <a:rPr lang="ru-RU" dirty="0" smtClean="0">
                <a:latin typeface="Times New Roman" pitchFamily="18" charset="0"/>
                <a:cs typeface="Times New Roman" pitchFamily="18" charset="0"/>
              </a:rPr>
              <a:t>. Для этих детей характерны трудности в усвоении двигательных навыков, их речь бедна и грамматична. Они могут теряться в простейших социальных ситуациях. Это наиболее легкий вариант аутизма.</a:t>
            </a:r>
          </a:p>
          <a:p>
            <a:pPr marL="0" indent="0" algn="just">
              <a:buNone/>
            </a:pPr>
            <a:endParaRPr lang="ru-RU" dirty="0">
              <a:solidFill>
                <a:schemeClr val="accent1">
                  <a:lumMod val="75000"/>
                </a:schemeClr>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0026"/>
          </a:xfrm>
        </p:spPr>
        <p:txBody>
          <a:bodyPr>
            <a:normAutofit fontScale="90000"/>
          </a:bodyPr>
          <a:lstStyle/>
          <a:p>
            <a:endParaRPr lang="ru-RU" dirty="0"/>
          </a:p>
        </p:txBody>
      </p:sp>
      <p:sp>
        <p:nvSpPr>
          <p:cNvPr id="3" name="Содержимое 2"/>
          <p:cNvSpPr>
            <a:spLocks noGrp="1"/>
          </p:cNvSpPr>
          <p:nvPr>
            <p:ph sz="quarter" idx="1"/>
          </p:nvPr>
        </p:nvSpPr>
        <p:spPr>
          <a:xfrm>
            <a:off x="251520" y="260648"/>
            <a:ext cx="8352928" cy="6408712"/>
          </a:xfrm>
        </p:spPr>
        <p:txBody>
          <a:bodyPr>
            <a:normAutofit fontScale="92500" lnSpcReduction="10000"/>
          </a:bodyPr>
          <a:lstStyle/>
          <a:p>
            <a:pPr marL="0" indent="358775" algn="just">
              <a:buNone/>
            </a:pPr>
            <a:r>
              <a:rPr lang="ru-RU" dirty="0" smtClean="0">
                <a:latin typeface="Times New Roman" pitchFamily="18" charset="0"/>
                <a:cs typeface="Times New Roman" pitchFamily="18" charset="0"/>
              </a:rPr>
              <a:t>Причины возникновения аутизма в настоящее время до конца не исследованы. Большинство авторов относят к ним нарушения внутриутробного развития и истощающие болезни раннего детства. У </a:t>
            </a:r>
            <a:r>
              <a:rPr lang="ru-RU" dirty="0" err="1" smtClean="0">
                <a:latin typeface="Times New Roman" pitchFamily="18" charset="0"/>
                <a:cs typeface="Times New Roman" pitchFamily="18" charset="0"/>
              </a:rPr>
              <a:t>аутичных</a:t>
            </a:r>
            <a:r>
              <a:rPr lang="ru-RU" dirty="0" smtClean="0">
                <a:latin typeface="Times New Roman" pitchFamily="18" charset="0"/>
                <a:cs typeface="Times New Roman" pitchFamily="18" charset="0"/>
              </a:rPr>
              <a:t> детей чаще обычного наблюдаются мозговые дисфункции, проявляются нарушения биохимического обмена. Аутизм нередко сочетается с другими психическими расстройствами.</a:t>
            </a:r>
          </a:p>
          <a:p>
            <a:pPr marL="0" indent="358775" algn="just">
              <a:buNone/>
            </a:pPr>
            <a:endParaRPr lang="ru-RU" dirty="0" smtClean="0">
              <a:latin typeface="Times New Roman" pitchFamily="18" charset="0"/>
              <a:cs typeface="Times New Roman" pitchFamily="18" charset="0"/>
            </a:endParaRPr>
          </a:p>
          <a:p>
            <a:pPr marL="0" indent="358775" algn="ctr">
              <a:buNone/>
            </a:pPr>
            <a:r>
              <a:rPr lang="ru-RU" dirty="0" smtClean="0">
                <a:solidFill>
                  <a:schemeClr val="accent1">
                    <a:lumMod val="75000"/>
                  </a:schemeClr>
                </a:solidFill>
              </a:rPr>
              <a:t>ПОРТРЕТ АУТИЧНОГО РЕБЕНКА</a:t>
            </a:r>
          </a:p>
          <a:p>
            <a:pPr marL="0" indent="358775" algn="just" fontAlgn="base">
              <a:buNone/>
            </a:pPr>
            <a:r>
              <a:rPr lang="ru-RU" sz="2600" dirty="0" smtClean="0">
                <a:latin typeface="Times New Roman" pitchFamily="18" charset="0"/>
                <a:cs typeface="Times New Roman" pitchFamily="18" charset="0"/>
              </a:rPr>
              <a:t>Симптомы аутизма можно обнаружить уже в первые месяцы жизни. У </a:t>
            </a:r>
            <a:r>
              <a:rPr lang="ru-RU" sz="2600" dirty="0" err="1" smtClean="0">
                <a:latin typeface="Times New Roman" pitchFamily="18" charset="0"/>
                <a:cs typeface="Times New Roman" pitchFamily="18" charset="0"/>
              </a:rPr>
              <a:t>аутичных</a:t>
            </a:r>
            <a:r>
              <a:rPr lang="ru-RU" sz="2600" dirty="0" smtClean="0">
                <a:latin typeface="Times New Roman" pitchFamily="18" charset="0"/>
                <a:cs typeface="Times New Roman" pitchFamily="18" charset="0"/>
              </a:rPr>
              <a:t> детей нарушается «комплекс оживления». Такой ребенок слабо реагирует на свет, на звук погремушки.</a:t>
            </a:r>
          </a:p>
          <a:p>
            <a:pPr marL="0" indent="358775" algn="just">
              <a:buNone/>
            </a:pPr>
            <a:r>
              <a:rPr lang="ru-RU" sz="2600" dirty="0" smtClean="0">
                <a:latin typeface="Times New Roman" pitchFamily="18" charset="0"/>
                <a:cs typeface="Times New Roman" pitchFamily="18" charset="0"/>
              </a:rPr>
              <a:t>Гораздо позднее от своих сверстников он начинает познавать мать. Но, даже узнав ее, он не тянется к ней, не улыбается, не реагирует на ее уход. Для него характерен отсутствующий, неподвижный взгляд «мимо», «сквозь» человека, он не откликается на свое имя.</a:t>
            </a:r>
            <a:endParaRPr lang="ru-RU" sz="26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0026"/>
          </a:xfrm>
        </p:spPr>
        <p:txBody>
          <a:bodyPr>
            <a:normAutofit fontScale="90000"/>
          </a:bodyPr>
          <a:lstStyle/>
          <a:p>
            <a:endParaRPr lang="ru-RU" dirty="0"/>
          </a:p>
        </p:txBody>
      </p:sp>
      <p:pic>
        <p:nvPicPr>
          <p:cNvPr id="4" name="Содержимое 3"/>
          <p:cNvPicPr>
            <a:picLocks noGrp="1"/>
          </p:cNvPicPr>
          <p:nvPr>
            <p:ph sz="quarter" idx="1"/>
          </p:nvPr>
        </p:nvPicPr>
        <p:blipFill>
          <a:blip r:embed="rId2" cstate="print"/>
          <a:srcRect l="23118" t="14650" r="54668" b="17516"/>
          <a:stretch>
            <a:fillRect/>
          </a:stretch>
        </p:blipFill>
        <p:spPr bwMode="auto">
          <a:xfrm>
            <a:off x="323528" y="0"/>
            <a:ext cx="2664296" cy="3960440"/>
          </a:xfrm>
          <a:prstGeom prst="rect">
            <a:avLst/>
          </a:prstGeom>
          <a:noFill/>
          <a:ln w="9525">
            <a:noFill/>
            <a:miter lim="800000"/>
            <a:headEnd/>
            <a:tailEnd/>
          </a:ln>
        </p:spPr>
      </p:pic>
      <p:pic>
        <p:nvPicPr>
          <p:cNvPr id="5" name="Рисунок 4"/>
          <p:cNvPicPr/>
          <p:nvPr/>
        </p:nvPicPr>
        <p:blipFill>
          <a:blip r:embed="rId2" cstate="print"/>
          <a:srcRect l="46914" t="36943" r="24765" b="18439"/>
          <a:stretch>
            <a:fillRect/>
          </a:stretch>
        </p:blipFill>
        <p:spPr bwMode="auto">
          <a:xfrm>
            <a:off x="251520" y="4005064"/>
            <a:ext cx="2880320" cy="2520280"/>
          </a:xfrm>
          <a:prstGeom prst="rect">
            <a:avLst/>
          </a:prstGeom>
          <a:noFill/>
          <a:ln w="9525">
            <a:noFill/>
            <a:miter lim="800000"/>
            <a:headEnd/>
            <a:tailEnd/>
          </a:ln>
        </p:spPr>
      </p:pic>
      <p:pic>
        <p:nvPicPr>
          <p:cNvPr id="6" name="Рисунок 5"/>
          <p:cNvPicPr/>
          <p:nvPr/>
        </p:nvPicPr>
        <p:blipFill>
          <a:blip r:embed="rId3" cstate="print"/>
          <a:srcRect l="22223" t="22930" r="52324" b="32457"/>
          <a:stretch>
            <a:fillRect/>
          </a:stretch>
        </p:blipFill>
        <p:spPr bwMode="auto">
          <a:xfrm>
            <a:off x="3131840" y="0"/>
            <a:ext cx="2304256" cy="2304256"/>
          </a:xfrm>
          <a:prstGeom prst="rect">
            <a:avLst/>
          </a:prstGeom>
          <a:noFill/>
          <a:ln w="9525">
            <a:noFill/>
            <a:miter lim="800000"/>
            <a:headEnd/>
            <a:tailEnd/>
          </a:ln>
        </p:spPr>
      </p:pic>
      <p:pic>
        <p:nvPicPr>
          <p:cNvPr id="7" name="Рисунок 6"/>
          <p:cNvPicPr/>
          <p:nvPr/>
        </p:nvPicPr>
        <p:blipFill>
          <a:blip r:embed="rId4" cstate="print"/>
          <a:srcRect l="49649" t="20701" r="30439" b="32743"/>
          <a:stretch>
            <a:fillRect/>
          </a:stretch>
        </p:blipFill>
        <p:spPr bwMode="auto">
          <a:xfrm>
            <a:off x="3059832" y="2204864"/>
            <a:ext cx="2160240" cy="2232248"/>
          </a:xfrm>
          <a:prstGeom prst="rect">
            <a:avLst/>
          </a:prstGeom>
          <a:noFill/>
          <a:ln w="9525">
            <a:noFill/>
            <a:miter lim="800000"/>
            <a:headEnd/>
            <a:tailEnd/>
          </a:ln>
        </p:spPr>
      </p:pic>
      <p:pic>
        <p:nvPicPr>
          <p:cNvPr id="8" name="Рисунок 7"/>
          <p:cNvPicPr/>
          <p:nvPr/>
        </p:nvPicPr>
        <p:blipFill>
          <a:blip r:embed="rId5" cstate="print"/>
          <a:srcRect l="48703" t="23567" r="24418" b="32034"/>
          <a:stretch>
            <a:fillRect/>
          </a:stretch>
        </p:blipFill>
        <p:spPr bwMode="auto">
          <a:xfrm>
            <a:off x="3275856" y="4581128"/>
            <a:ext cx="2304256" cy="2276872"/>
          </a:xfrm>
          <a:prstGeom prst="rect">
            <a:avLst/>
          </a:prstGeom>
          <a:noFill/>
          <a:ln w="9525">
            <a:noFill/>
            <a:miter lim="800000"/>
            <a:headEnd/>
            <a:tailEnd/>
          </a:ln>
        </p:spPr>
      </p:pic>
      <p:pic>
        <p:nvPicPr>
          <p:cNvPr id="9" name="Рисунок 8"/>
          <p:cNvPicPr/>
          <p:nvPr/>
        </p:nvPicPr>
        <p:blipFill>
          <a:blip r:embed="rId6" cstate="print"/>
          <a:srcRect l="22760" t="22930" r="53351" b="29299"/>
          <a:stretch>
            <a:fillRect/>
          </a:stretch>
        </p:blipFill>
        <p:spPr bwMode="auto">
          <a:xfrm>
            <a:off x="5868144" y="0"/>
            <a:ext cx="2232248" cy="2448272"/>
          </a:xfrm>
          <a:prstGeom prst="rect">
            <a:avLst/>
          </a:prstGeom>
          <a:noFill/>
          <a:ln w="9525">
            <a:noFill/>
            <a:miter lim="800000"/>
            <a:headEnd/>
            <a:tailEnd/>
          </a:ln>
        </p:spPr>
      </p:pic>
      <p:pic>
        <p:nvPicPr>
          <p:cNvPr id="10" name="Рисунок 9"/>
          <p:cNvPicPr/>
          <p:nvPr/>
        </p:nvPicPr>
        <p:blipFill>
          <a:blip r:embed="rId7" cstate="print"/>
          <a:srcRect l="23834" t="28025" r="53935" b="11440"/>
          <a:stretch>
            <a:fillRect/>
          </a:stretch>
        </p:blipFill>
        <p:spPr bwMode="auto">
          <a:xfrm>
            <a:off x="6084168" y="2708920"/>
            <a:ext cx="2304256" cy="3456384"/>
          </a:xfrm>
          <a:prstGeom prst="rect">
            <a:avLst/>
          </a:prstGeom>
          <a:noFill/>
          <a:ln w="9525">
            <a:noFill/>
            <a:miter lim="800000"/>
            <a:headEnd/>
            <a:tailEnd/>
          </a:ln>
        </p:spPr>
      </p:pic>
    </p:spTree>
  </p:cSld>
  <p:clrMapOvr>
    <a:masterClrMapping/>
  </p:clrMapOvr>
  <p:transition>
    <p:pull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0026"/>
          </a:xfrm>
        </p:spPr>
        <p:txBody>
          <a:bodyPr>
            <a:normAutofit fontScale="90000"/>
          </a:bodyPr>
          <a:lstStyle/>
          <a:p>
            <a:endParaRPr lang="ru-RU" dirty="0"/>
          </a:p>
        </p:txBody>
      </p:sp>
      <p:sp>
        <p:nvSpPr>
          <p:cNvPr id="3" name="Содержимое 2"/>
          <p:cNvSpPr>
            <a:spLocks noGrp="1"/>
          </p:cNvSpPr>
          <p:nvPr>
            <p:ph sz="quarter" idx="1"/>
          </p:nvPr>
        </p:nvSpPr>
        <p:spPr>
          <a:xfrm>
            <a:off x="457200" y="476672"/>
            <a:ext cx="8003232" cy="5997280"/>
          </a:xfrm>
        </p:spPr>
        <p:txBody>
          <a:bodyPr>
            <a:normAutofit fontScale="92500" lnSpcReduction="20000"/>
          </a:bodyPr>
          <a:lstStyle/>
          <a:p>
            <a:pPr marL="0" indent="358775" algn="just">
              <a:buNone/>
            </a:pPr>
            <a:r>
              <a:rPr lang="ru-RU" dirty="0" smtClean="0">
                <a:latin typeface="Times New Roman" pitchFamily="18" charset="0"/>
                <a:cs typeface="Times New Roman" pitchFamily="18" charset="0"/>
              </a:rPr>
              <a:t>Внимание </a:t>
            </a:r>
            <a:r>
              <a:rPr lang="ru-RU" dirty="0" err="1" smtClean="0">
                <a:latin typeface="Times New Roman" pitchFamily="18" charset="0"/>
                <a:cs typeface="Times New Roman" pitchFamily="18" charset="0"/>
              </a:rPr>
              <a:t>аутичного</a:t>
            </a:r>
            <a:r>
              <a:rPr lang="ru-RU" dirty="0" smtClean="0">
                <a:latin typeface="Times New Roman" pitchFamily="18" charset="0"/>
                <a:cs typeface="Times New Roman" pitchFamily="18" charset="0"/>
              </a:rPr>
              <a:t> ребенка может неожиданно и надолго привлечь какой-либо яркий предмет, однако также </a:t>
            </a:r>
            <a:r>
              <a:rPr lang="ru-RU" dirty="0" smtClean="0">
                <a:latin typeface="Times New Roman" pitchFamily="18" charset="0"/>
                <a:cs typeface="Times New Roman" pitchFamily="18" charset="0"/>
              </a:rPr>
              <a:t>он может </a:t>
            </a:r>
            <a:r>
              <a:rPr lang="ru-RU" dirty="0" smtClean="0">
                <a:latin typeface="Times New Roman" pitchFamily="18" charset="0"/>
                <a:cs typeface="Times New Roman" pitchFamily="18" charset="0"/>
              </a:rPr>
              <a:t>напугаться любого предмета: портрета на стене, собственных пальчиков. </a:t>
            </a:r>
          </a:p>
          <a:p>
            <a:pPr marL="0" indent="358775" algn="just">
              <a:buNone/>
            </a:pPr>
            <a:r>
              <a:rPr lang="ru-RU" dirty="0" smtClean="0">
                <a:latin typeface="Times New Roman" pitchFamily="18" charset="0"/>
                <a:cs typeface="Times New Roman" pitchFamily="18" charset="0"/>
              </a:rPr>
              <a:t>У такого младенца часто наблюдаются двигательные стереотипы: он может часами раскачиваться в коляске или в кроватке, однообразно размахивать руками, длительное время издавать одни и те же звуки.</a:t>
            </a:r>
          </a:p>
          <a:p>
            <a:pPr marL="0" indent="358775" algn="just">
              <a:buNone/>
            </a:pPr>
            <a:r>
              <a:rPr lang="ru-RU" dirty="0" smtClean="0">
                <a:latin typeface="Times New Roman" pitchFamily="18" charset="0"/>
                <a:cs typeface="Times New Roman" pitchFamily="18" charset="0"/>
              </a:rPr>
              <a:t>В наиболее старшем возрасте </a:t>
            </a:r>
            <a:r>
              <a:rPr lang="ru-RU" dirty="0" err="1" smtClean="0">
                <a:latin typeface="Times New Roman" pitchFamily="18" charset="0"/>
                <a:cs typeface="Times New Roman" pitchFamily="18" charset="0"/>
              </a:rPr>
              <a:t>аутичные</a:t>
            </a:r>
            <a:r>
              <a:rPr lang="ru-RU" dirty="0" smtClean="0">
                <a:latin typeface="Times New Roman" pitchFamily="18" charset="0"/>
                <a:cs typeface="Times New Roman" pitchFamily="18" charset="0"/>
              </a:rPr>
              <a:t> дети кажутся отрешенными, безразличными к окружающему. </a:t>
            </a:r>
          </a:p>
          <a:p>
            <a:pPr marL="0" indent="358775" algn="just">
              <a:buNone/>
            </a:pPr>
            <a:r>
              <a:rPr lang="ru-RU" dirty="0" smtClean="0">
                <a:latin typeface="Times New Roman" pitchFamily="18" charset="0"/>
                <a:cs typeface="Times New Roman" pitchFamily="18" charset="0"/>
              </a:rPr>
              <a:t>Зачастую они избегают прямого (глаза в глаза) взгляда, и даже если смотрят на человека в упор, то просто разглядывают отдельные части лица или детали одежды. </a:t>
            </a:r>
          </a:p>
          <a:p>
            <a:pPr marL="0" indent="358775" algn="just">
              <a:buNone/>
            </a:pPr>
            <a:r>
              <a:rPr lang="ru-RU" dirty="0" smtClean="0">
                <a:latin typeface="Times New Roman" pitchFamily="18" charset="0"/>
                <a:cs typeface="Times New Roman" pitchFamily="18" charset="0"/>
              </a:rPr>
              <a:t>От коллективной игры </a:t>
            </a:r>
            <a:r>
              <a:rPr lang="ru-RU" dirty="0" err="1" smtClean="0">
                <a:latin typeface="Times New Roman" pitchFamily="18" charset="0"/>
                <a:cs typeface="Times New Roman" pitchFamily="18" charset="0"/>
              </a:rPr>
              <a:t>аутичные</a:t>
            </a:r>
            <a:r>
              <a:rPr lang="ru-RU" dirty="0" smtClean="0">
                <a:latin typeface="Times New Roman" pitchFamily="18" charset="0"/>
                <a:cs typeface="Times New Roman" pitchFamily="18" charset="0"/>
              </a:rPr>
              <a:t> дети отказываются, предпочитая индивидуальную игру в уединении. Причем они могут одержимо годами играть в одну и ту же игру, рисовать одни и те же рисунки. У некоторых детей игра отсутствует, и развитие задерживается на стадии элементарного манипулирования каким-либо предметом.</a:t>
            </a:r>
          </a:p>
          <a:p>
            <a:pPr marL="0" indent="358775" algn="just">
              <a:buNone/>
            </a:pPr>
            <a:endParaRPr lang="ru-RU"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02034"/>
          </a:xfrm>
        </p:spPr>
        <p:txBody>
          <a:bodyPr>
            <a:normAutofit fontScale="90000"/>
          </a:bodyPr>
          <a:lstStyle/>
          <a:p>
            <a:endParaRPr lang="ru-RU" dirty="0"/>
          </a:p>
        </p:txBody>
      </p:sp>
      <p:pic>
        <p:nvPicPr>
          <p:cNvPr id="4" name="Содержимое 3"/>
          <p:cNvPicPr>
            <a:picLocks noGrp="1"/>
          </p:cNvPicPr>
          <p:nvPr>
            <p:ph sz="quarter" idx="1"/>
          </p:nvPr>
        </p:nvPicPr>
        <p:blipFill>
          <a:blip r:embed="rId2" cstate="print"/>
          <a:srcRect l="21508" t="11465" r="26731" b="24204"/>
          <a:stretch>
            <a:fillRect/>
          </a:stretch>
        </p:blipFill>
        <p:spPr bwMode="auto">
          <a:xfrm>
            <a:off x="323528" y="3212976"/>
            <a:ext cx="5410944" cy="3052894"/>
          </a:xfrm>
          <a:prstGeom prst="rect">
            <a:avLst/>
          </a:prstGeom>
          <a:noFill/>
          <a:ln w="9525">
            <a:noFill/>
            <a:miter lim="800000"/>
            <a:headEnd/>
            <a:tailEnd/>
          </a:ln>
        </p:spPr>
      </p:pic>
      <p:pic>
        <p:nvPicPr>
          <p:cNvPr id="5" name="Рисунок 4"/>
          <p:cNvPicPr/>
          <p:nvPr/>
        </p:nvPicPr>
        <p:blipFill>
          <a:blip r:embed="rId3" cstate="print"/>
          <a:srcRect l="49777" t="18153" r="26745" b="29290"/>
          <a:stretch>
            <a:fillRect/>
          </a:stretch>
        </p:blipFill>
        <p:spPr bwMode="auto">
          <a:xfrm>
            <a:off x="467544" y="0"/>
            <a:ext cx="2448272" cy="2996952"/>
          </a:xfrm>
          <a:prstGeom prst="rect">
            <a:avLst/>
          </a:prstGeom>
          <a:noFill/>
          <a:ln w="9525">
            <a:noFill/>
            <a:miter lim="800000"/>
            <a:headEnd/>
            <a:tailEnd/>
          </a:ln>
        </p:spPr>
      </p:pic>
      <p:pic>
        <p:nvPicPr>
          <p:cNvPr id="6" name="Рисунок 5"/>
          <p:cNvPicPr/>
          <p:nvPr/>
        </p:nvPicPr>
        <p:blipFill>
          <a:blip r:embed="rId4" cstate="print"/>
          <a:srcRect l="23297" t="23141" r="49976" b="16148"/>
          <a:stretch>
            <a:fillRect/>
          </a:stretch>
        </p:blipFill>
        <p:spPr bwMode="auto">
          <a:xfrm>
            <a:off x="3203848" y="116632"/>
            <a:ext cx="2376264" cy="2952328"/>
          </a:xfrm>
          <a:prstGeom prst="rect">
            <a:avLst/>
          </a:prstGeom>
          <a:noFill/>
          <a:ln w="9525">
            <a:noFill/>
            <a:miter lim="800000"/>
            <a:headEnd/>
            <a:tailEnd/>
          </a:ln>
        </p:spPr>
      </p:pic>
      <p:pic>
        <p:nvPicPr>
          <p:cNvPr id="7" name="Рисунок 6"/>
          <p:cNvPicPr/>
          <p:nvPr/>
        </p:nvPicPr>
        <p:blipFill>
          <a:blip r:embed="rId5" cstate="print"/>
          <a:srcRect l="49777" t="23248" r="25134" b="24514"/>
          <a:stretch>
            <a:fillRect/>
          </a:stretch>
        </p:blipFill>
        <p:spPr bwMode="auto">
          <a:xfrm>
            <a:off x="6228184" y="0"/>
            <a:ext cx="2232248" cy="2952328"/>
          </a:xfrm>
          <a:prstGeom prst="rect">
            <a:avLst/>
          </a:prstGeom>
          <a:noFill/>
          <a:ln w="9525">
            <a:noFill/>
            <a:miter lim="800000"/>
            <a:headEnd/>
            <a:tailEnd/>
          </a:ln>
        </p:spPr>
      </p:pic>
      <p:pic>
        <p:nvPicPr>
          <p:cNvPr id="8" name="Рисунок 7"/>
          <p:cNvPicPr/>
          <p:nvPr/>
        </p:nvPicPr>
        <p:blipFill>
          <a:blip r:embed="rId6" cstate="print"/>
          <a:srcRect l="22223" t="12420" r="49140" b="36276"/>
          <a:stretch>
            <a:fillRect/>
          </a:stretch>
        </p:blipFill>
        <p:spPr bwMode="auto">
          <a:xfrm>
            <a:off x="5940152" y="3212976"/>
            <a:ext cx="2664296" cy="3096344"/>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0026"/>
          </a:xfrm>
        </p:spPr>
        <p:txBody>
          <a:bodyPr>
            <a:normAutofit fontScale="90000"/>
          </a:bodyPr>
          <a:lstStyle/>
          <a:p>
            <a:endParaRPr lang="ru-RU" dirty="0"/>
          </a:p>
        </p:txBody>
      </p:sp>
      <p:sp>
        <p:nvSpPr>
          <p:cNvPr id="3" name="Содержимое 2"/>
          <p:cNvSpPr>
            <a:spLocks noGrp="1"/>
          </p:cNvSpPr>
          <p:nvPr>
            <p:ph sz="quarter" idx="1"/>
          </p:nvPr>
        </p:nvSpPr>
        <p:spPr>
          <a:xfrm>
            <a:off x="323528" y="908720"/>
            <a:ext cx="8136904" cy="5565232"/>
          </a:xfrm>
        </p:spPr>
        <p:txBody>
          <a:bodyPr>
            <a:normAutofit/>
          </a:bodyPr>
          <a:lstStyle/>
          <a:p>
            <a:pPr marL="0" indent="358775" algn="just">
              <a:buNone/>
            </a:pPr>
            <a:r>
              <a:rPr lang="ru-RU" dirty="0" smtClean="0">
                <a:latin typeface="Times New Roman" pitchFamily="18" charset="0"/>
                <a:cs typeface="Times New Roman" pitchFamily="18" charset="0"/>
              </a:rPr>
              <a:t>Иногда такие дети могут быть </a:t>
            </a:r>
            <a:r>
              <a:rPr lang="ru-RU" dirty="0" err="1" smtClean="0">
                <a:latin typeface="Times New Roman" pitchFamily="18" charset="0"/>
                <a:cs typeface="Times New Roman" pitchFamily="18" charset="0"/>
              </a:rPr>
              <a:t>парционально</a:t>
            </a:r>
            <a:r>
              <a:rPr lang="ru-RU" dirty="0" smtClean="0">
                <a:latin typeface="Times New Roman" pitchFamily="18" charset="0"/>
                <a:cs typeface="Times New Roman" pitchFamily="18" charset="0"/>
              </a:rPr>
              <a:t> одаренными и проявлять успешность в отдельных областях. Но чаще для </a:t>
            </a:r>
            <a:r>
              <a:rPr lang="ru-RU" dirty="0" err="1" smtClean="0">
                <a:latin typeface="Times New Roman" pitchFamily="18" charset="0"/>
                <a:cs typeface="Times New Roman" pitchFamily="18" charset="0"/>
              </a:rPr>
              <a:t>аутичных</a:t>
            </a:r>
            <a:r>
              <a:rPr lang="ru-RU" dirty="0" smtClean="0">
                <a:latin typeface="Times New Roman" pitchFamily="18" charset="0"/>
                <a:cs typeface="Times New Roman" pitchFamily="18" charset="0"/>
              </a:rPr>
              <a:t> детей свойственно отставание в развитии речи.</a:t>
            </a:r>
          </a:p>
          <a:p>
            <a:pPr marL="0" indent="358775" algn="just">
              <a:buNone/>
            </a:pPr>
            <a:r>
              <a:rPr lang="ru-RU" dirty="0" smtClean="0">
                <a:latin typeface="Times New Roman" pitchFamily="18" charset="0"/>
                <a:cs typeface="Times New Roman" pitchFamily="18" charset="0"/>
              </a:rPr>
              <a:t>Понятие «Я» чуждо этим детям. Они говорят о себе во 2-м или в 3-м лице, как это делают окружающие по отношению к ним.</a:t>
            </a:r>
          </a:p>
          <a:p>
            <a:pPr marL="0" indent="358775" algn="just">
              <a:buNone/>
            </a:pPr>
            <a:r>
              <a:rPr lang="ru-RU" dirty="0" smtClean="0">
                <a:latin typeface="Times New Roman" pitchFamily="18" charset="0"/>
                <a:cs typeface="Times New Roman" pitchFamily="18" charset="0"/>
              </a:rPr>
              <a:t>При раннем выявлении нарушения и своевременно проведенной коррекционной работе большинство </a:t>
            </a:r>
            <a:r>
              <a:rPr lang="ru-RU" dirty="0" err="1" smtClean="0">
                <a:latin typeface="Times New Roman" pitchFamily="18" charset="0"/>
                <a:cs typeface="Times New Roman" pitchFamily="18" charset="0"/>
              </a:rPr>
              <a:t>аутичных</a:t>
            </a:r>
            <a:r>
              <a:rPr lang="ru-RU" dirty="0" smtClean="0">
                <a:latin typeface="Times New Roman" pitchFamily="18" charset="0"/>
                <a:cs typeface="Times New Roman" pitchFamily="18" charset="0"/>
              </a:rPr>
              <a:t> детей можно подготовить к обучению и развить их потенциальные способности.</a:t>
            </a:r>
          </a:p>
          <a:p>
            <a:pPr marL="0" indent="358775" algn="just" fontAlgn="base">
              <a:buNone/>
            </a:pPr>
            <a:r>
              <a:rPr lang="ru-RU" dirty="0" smtClean="0">
                <a:latin typeface="Times New Roman" pitchFamily="18" charset="0"/>
                <a:cs typeface="Times New Roman" pitchFamily="18" charset="0"/>
              </a:rPr>
              <a:t>Диагностика нарушений часто вызывает </a:t>
            </a:r>
            <a:r>
              <a:rPr lang="ru-RU" dirty="0" smtClean="0">
                <a:latin typeface="Times New Roman" pitchFamily="18" charset="0"/>
                <a:cs typeface="Times New Roman" pitchFamily="18" charset="0"/>
              </a:rPr>
              <a:t>затруднения- это </a:t>
            </a:r>
            <a:r>
              <a:rPr lang="ru-RU" dirty="0" smtClean="0">
                <a:latin typeface="Times New Roman" pitchFamily="18" charset="0"/>
                <a:cs typeface="Times New Roman" pitchFamily="18" charset="0"/>
              </a:rPr>
              <a:t>связано с широким спектром проявлений аутизма.</a:t>
            </a:r>
          </a:p>
          <a:p>
            <a:pPr marL="0" indent="358775" algn="just">
              <a:buNone/>
            </a:pPr>
            <a:endParaRPr lang="ru-RU" dirty="0">
              <a:latin typeface="Times New Roman" pitchFamily="18" charset="0"/>
              <a:cs typeface="Times New Roman" pitchFamily="18" charset="0"/>
            </a:endParaRPr>
          </a:p>
        </p:txBody>
      </p:sp>
    </p:spTree>
  </p:cSld>
  <p:clrMapOvr>
    <a:masterClrMapping/>
  </p:clrMapOvr>
  <p:transition>
    <p:zoom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679</TotalTime>
  <Words>1126</Words>
  <Application>Microsoft Office PowerPoint</Application>
  <PresentationFormat>Экран (4:3)</PresentationFormat>
  <Paragraphs>89</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Эркер</vt:lpstr>
      <vt:lpstr>Дети с нарушениями общения</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Сравнительная характеристика нормального развития и  развития при аутизме.</vt:lpstr>
      <vt:lpstr>Слайд 13</vt:lpstr>
      <vt:lpstr>Слайд 14</vt:lpstr>
      <vt:lpstr>Развитие общения и игры</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SavinaPV</dc:creator>
  <cp:lastModifiedBy>SavinaPV</cp:lastModifiedBy>
  <cp:revision>59</cp:revision>
  <dcterms:created xsi:type="dcterms:W3CDTF">2018-07-26T01:36:02Z</dcterms:created>
  <dcterms:modified xsi:type="dcterms:W3CDTF">2018-08-09T03:28:50Z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1310705</vt:lpwstr>
  </property>
  <property fmtid="{D5CDD505-2E9C-101B-9397-08002B2CF9AE}" name="NXPowerLiteSettings" pid="3">
    <vt:lpwstr>C7000400038000</vt:lpwstr>
  </property>
  <property fmtid="{D5CDD505-2E9C-101B-9397-08002B2CF9AE}" name="NXPowerLiteVersion" pid="4">
    <vt:lpwstr>S9.0.3</vt:lpwstr>
  </property>
</Properties>
</file>