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_rels/slideLayout3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media/image1.png" ContentType="image/png"/>
  <Override PartName="/ppt/media/image7.jpeg" ContentType="image/jpeg"/>
  <Override PartName="/ppt/media/image2.jpeg" ContentType="image/jpeg"/>
  <Override PartName="/ppt/media/image3.png" ContentType="image/png"/>
  <Override PartName="/ppt/media/image4.jpeg" ContentType="image/jpeg"/>
  <Override PartName="/ppt/media/image11.png" ContentType="image/png"/>
  <Override PartName="/ppt/media/image5.jpeg" ContentType="image/jpeg"/>
  <Override PartName="/ppt/media/image8.jpeg" ContentType="image/jpeg"/>
  <Override PartName="/ppt/media/image6.png" ContentType="image/png"/>
  <Override PartName="/ppt/media/image9.jpeg" ContentType="image/jpeg"/>
  <Override PartName="/ppt/media/image10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  <Override PartName="/ppt/media/image18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x="12192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3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5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9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0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1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dt"/>
          </p:nvPr>
        </p:nvSpPr>
        <p:spPr>
          <a:xfrm>
            <a:off x="609480" y="6356520"/>
            <a:ext cx="284436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943EC1C0-CCEF-4EEF-828D-695E67A0A385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10.11.20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ftr"/>
          </p:nvPr>
        </p:nvSpPr>
        <p:spPr>
          <a:xfrm>
            <a:off x="4165560" y="6356520"/>
            <a:ext cx="386028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DC107CAC-161E-49A2-9687-E288C975C370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Второй уровень структуры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Третий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dt"/>
          </p:nvPr>
        </p:nvSpPr>
        <p:spPr>
          <a:xfrm>
            <a:off x="609480" y="6356520"/>
            <a:ext cx="284436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E8DC03EB-ED21-4CAC-B066-59D16053293B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10.11.20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ftr"/>
          </p:nvPr>
        </p:nvSpPr>
        <p:spPr>
          <a:xfrm>
            <a:off x="4165560" y="6356520"/>
            <a:ext cx="386028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sldNum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720AFBB2-3887-4FEC-AAD4-99296C5ECAEA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Второй уровень структуры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Третий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19DC3976-7D54-468A-95A7-5609421719EA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10.11.20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9ED5E369-4266-454A-A1DE-33B582588A71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4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jpeg"/><Relationship Id="rId3" Type="http://schemas.openxmlformats.org/officeDocument/2006/relationships/image" Target="../media/image6.png"/><Relationship Id="rId4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image" Target="../media/image8.jpeg"/><Relationship Id="rId3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image" Target="../media/image10.png"/><Relationship Id="rId3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14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image" Target="../media/image14.png"/><Relationship Id="rId3" Type="http://schemas.openxmlformats.org/officeDocument/2006/relationships/slideLayout" Target="../slideLayouts/slideLayout25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hyperlink" Target="https://telefon-doveria.ru/" TargetMode="External"/><Relationship Id="rId2" Type="http://schemas.openxmlformats.org/officeDocument/2006/relationships/hyperlink" Target="https://telefon-doveria.ru/" TargetMode="External"/><Relationship Id="rId3" Type="http://schemas.openxmlformats.org/officeDocument/2006/relationships/hyperlink" Target="https://vk.com/teldov03" TargetMode="External"/><Relationship Id="rId4" Type="http://schemas.openxmlformats.org/officeDocument/2006/relationships/hyperlink" Target="https://vk.com/teldov03" TargetMode="External"/><Relationship Id="rId5" Type="http://schemas.openxmlformats.org/officeDocument/2006/relationships/hyperlink" Target="https://www.instagram.com/dtd_0_3?r=nametag" TargetMode="External"/><Relationship Id="rId6" Type="http://schemas.openxmlformats.org/officeDocument/2006/relationships/hyperlink" Target="https://www.instagram.com/dtd_0_3?r=nametag" TargetMode="External"/><Relationship Id="rId7" Type="http://schemas.openxmlformats.org/officeDocument/2006/relationships/image" Target="../media/image15.png"/><Relationship Id="rId8" Type="http://schemas.openxmlformats.org/officeDocument/2006/relationships/slideLayout" Target="../slideLayouts/slideLayout25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image" Target="../media/image17.png"/><Relationship Id="rId3" Type="http://schemas.openxmlformats.org/officeDocument/2006/relationships/image" Target="../media/image18.png"/><Relationship Id="rId4" Type="http://schemas.openxmlformats.org/officeDocument/2006/relationships/slideLayout" Target="../slideLayouts/slideLayout2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Picture 10" descr="Телефон доверия"/>
          <p:cNvPicPr/>
          <p:nvPr/>
        </p:nvPicPr>
        <p:blipFill>
          <a:blip r:embed="rId1"/>
          <a:stretch/>
        </p:blipFill>
        <p:spPr>
          <a:xfrm>
            <a:off x="9741600" y="194040"/>
            <a:ext cx="1633680" cy="1633680"/>
          </a:xfrm>
          <a:prstGeom prst="rect">
            <a:avLst/>
          </a:prstGeom>
          <a:ln w="0">
            <a:noFill/>
          </a:ln>
        </p:spPr>
      </p:pic>
      <p:pic>
        <p:nvPicPr>
          <p:cNvPr id="124" name="Рисунок 1" descr=""/>
          <p:cNvPicPr/>
          <p:nvPr/>
        </p:nvPicPr>
        <p:blipFill>
          <a:blip r:embed="rId2"/>
          <a:stretch/>
        </p:blipFill>
        <p:spPr>
          <a:xfrm>
            <a:off x="2207880" y="393120"/>
            <a:ext cx="6729480" cy="62420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CustomShape 1"/>
          <p:cNvSpPr/>
          <p:nvPr/>
        </p:nvSpPr>
        <p:spPr>
          <a:xfrm>
            <a:off x="196200" y="804240"/>
            <a:ext cx="11647440" cy="4477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just">
              <a:lnSpc>
                <a:spcPct val="100000"/>
              </a:lnSpc>
            </a:pPr>
            <a:r>
              <a:rPr b="1" i="1" lang="ru-RU" sz="4800" spc="-1" strike="noStrike">
                <a:solidFill>
                  <a:srgbClr val="ff0000"/>
                </a:solidFill>
                <a:latin typeface="Times New Roman"/>
              </a:rPr>
              <a:t>Единый</a:t>
            </a:r>
            <a:r>
              <a:rPr b="0" i="1" lang="ru-RU" sz="4800" spc="-1" strike="noStrike">
                <a:solidFill>
                  <a:srgbClr val="558ed5"/>
                </a:solidFill>
                <a:latin typeface="Times New Roman"/>
              </a:rPr>
              <a:t> общероссийский </a:t>
            </a:r>
            <a:r>
              <a:rPr b="1" i="1" lang="ru-RU" sz="4800" spc="-1" strike="noStrike">
                <a:solidFill>
                  <a:srgbClr val="ff0000"/>
                </a:solidFill>
                <a:latin typeface="Times New Roman"/>
              </a:rPr>
              <a:t>телефон доверия </a:t>
            </a:r>
            <a:r>
              <a:rPr b="0" i="1" lang="ru-RU" sz="4800" spc="-1" strike="noStrike">
                <a:solidFill>
                  <a:srgbClr val="558ed5"/>
                </a:solidFill>
                <a:latin typeface="Times New Roman"/>
              </a:rPr>
              <a:t>для детей, подростков и их родителей </a:t>
            </a:r>
            <a:endParaRPr b="0" lang="ru-RU" sz="4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ru-RU" sz="4800" spc="-1" strike="noStrike">
                <a:solidFill>
                  <a:srgbClr val="17375e"/>
                </a:solidFill>
                <a:latin typeface="Times New Roman"/>
              </a:rPr>
              <a:t>8-800-2000-122</a:t>
            </a:r>
            <a:r>
              <a:rPr b="0" i="1" lang="ru-RU" sz="4800" spc="-1" strike="noStrike">
                <a:solidFill>
                  <a:srgbClr val="558ed5"/>
                </a:solidFill>
                <a:latin typeface="Times New Roman"/>
              </a:rPr>
              <a:t> </a:t>
            </a:r>
            <a:endParaRPr b="0" lang="ru-RU" sz="4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i="1" lang="ru-RU" sz="4800" spc="-1" strike="noStrike">
                <a:solidFill>
                  <a:srgbClr val="000000"/>
                </a:solidFill>
                <a:latin typeface="Times New Roman"/>
              </a:rPr>
              <a:t>- служба оказания анонимной, бесплатной и круглосуточной психологической помощи  по телефону.</a:t>
            </a:r>
            <a:endParaRPr b="0" lang="ru-RU" sz="4800" spc="-1" strike="noStrike">
              <a:latin typeface="Arial"/>
            </a:endParaRPr>
          </a:p>
        </p:txBody>
      </p:sp>
      <p:pic>
        <p:nvPicPr>
          <p:cNvPr id="126" name="Picture 2" descr="http://vkclub.su/_data/stickers/spotty/sticker_vk_spotty_019.png"/>
          <p:cNvPicPr/>
          <p:nvPr/>
        </p:nvPicPr>
        <p:blipFill>
          <a:blip r:embed="rId1"/>
          <a:stretch/>
        </p:blipFill>
        <p:spPr>
          <a:xfrm>
            <a:off x="9456480" y="4590000"/>
            <a:ext cx="1755360" cy="1971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extShape 1"/>
          <p:cNvSpPr txBox="1"/>
          <p:nvPr/>
        </p:nvSpPr>
        <p:spPr>
          <a:xfrm>
            <a:off x="862920" y="597960"/>
            <a:ext cx="10362960" cy="2415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1" lang="ru-RU" sz="4800" spc="-1" strike="noStrike">
                <a:solidFill>
                  <a:srgbClr val="ff0000"/>
                </a:solidFill>
                <a:latin typeface="Arial Unicode MS"/>
                <a:ea typeface="Arial Unicode MS"/>
              </a:rPr>
              <a:t>Сохрани себе в телефонную книгу, отправь своим друзьям и родителям</a:t>
            </a:r>
            <a:endParaRPr b="0" lang="ru-RU" sz="4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8" name="TextShape 2"/>
          <p:cNvSpPr txBox="1"/>
          <p:nvPr/>
        </p:nvSpPr>
        <p:spPr>
          <a:xfrm>
            <a:off x="2022120" y="3744360"/>
            <a:ext cx="8534160" cy="175212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p>
            <a:pPr algn="ctr">
              <a:lnSpc>
                <a:spcPct val="100000"/>
              </a:lnSpc>
              <a:spcBef>
                <a:spcPts val="1919"/>
              </a:spcBef>
              <a:tabLst>
                <a:tab algn="l" pos="0"/>
              </a:tabLst>
            </a:pPr>
            <a:r>
              <a:rPr b="1" lang="ru-RU" sz="9600" spc="-1" strike="noStrike">
                <a:solidFill>
                  <a:srgbClr val="0070c0"/>
                </a:solidFill>
                <a:latin typeface="Calibri"/>
              </a:rPr>
              <a:t>8-800-2000-122</a:t>
            </a:r>
            <a:endParaRPr b="0" lang="ru-RU" sz="9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Picture 6" descr="A4-maket-princip-1"/>
          <p:cNvPicPr/>
          <p:nvPr/>
        </p:nvPicPr>
        <p:blipFill>
          <a:blip r:embed="rId1"/>
          <a:stretch/>
        </p:blipFill>
        <p:spPr>
          <a:xfrm>
            <a:off x="0" y="0"/>
            <a:ext cx="6082920" cy="6857640"/>
          </a:xfrm>
          <a:prstGeom prst="rect">
            <a:avLst/>
          </a:prstGeom>
          <a:ln w="0">
            <a:noFill/>
          </a:ln>
        </p:spPr>
      </p:pic>
      <p:pic>
        <p:nvPicPr>
          <p:cNvPr id="130" name="Picture 2" descr="A4-maket-princip-1"/>
          <p:cNvPicPr/>
          <p:nvPr/>
        </p:nvPicPr>
        <p:blipFill>
          <a:blip r:embed="rId2"/>
          <a:stretch/>
        </p:blipFill>
        <p:spPr>
          <a:xfrm>
            <a:off x="6083280" y="0"/>
            <a:ext cx="6057360" cy="6857640"/>
          </a:xfrm>
          <a:prstGeom prst="rect">
            <a:avLst/>
          </a:prstGeom>
          <a:ln w="0">
            <a:noFill/>
          </a:ln>
        </p:spPr>
      </p:pic>
      <p:pic>
        <p:nvPicPr>
          <p:cNvPr id="131" name="Picture 2" descr="https://2ch.hk/mobi/src/1102687/15074758701630.png"/>
          <p:cNvPicPr/>
          <p:nvPr/>
        </p:nvPicPr>
        <p:blipFill>
          <a:blip r:embed="rId3"/>
          <a:stretch/>
        </p:blipFill>
        <p:spPr>
          <a:xfrm>
            <a:off x="5211000" y="3429000"/>
            <a:ext cx="1743840" cy="1743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Picture 8" descr="A4-maket-princip-1"/>
          <p:cNvPicPr/>
          <p:nvPr/>
        </p:nvPicPr>
        <p:blipFill>
          <a:blip r:embed="rId1"/>
          <a:stretch/>
        </p:blipFill>
        <p:spPr>
          <a:xfrm>
            <a:off x="6103800" y="0"/>
            <a:ext cx="6087960" cy="6857640"/>
          </a:xfrm>
          <a:prstGeom prst="rect">
            <a:avLst/>
          </a:prstGeom>
          <a:ln w="0">
            <a:solidFill>
              <a:schemeClr val="bg1"/>
            </a:solidFill>
          </a:ln>
        </p:spPr>
      </p:pic>
      <p:pic>
        <p:nvPicPr>
          <p:cNvPr id="133" name="Picture 2" descr="A4-maket-princip-1"/>
          <p:cNvPicPr/>
          <p:nvPr/>
        </p:nvPicPr>
        <p:blipFill>
          <a:blip r:embed="rId2"/>
          <a:stretch/>
        </p:blipFill>
        <p:spPr>
          <a:xfrm>
            <a:off x="0" y="0"/>
            <a:ext cx="6103440" cy="68576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4040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Picture 4" descr="A4-maket-princip-1"/>
          <p:cNvPicPr/>
          <p:nvPr/>
        </p:nvPicPr>
        <p:blipFill>
          <a:blip r:embed="rId1"/>
          <a:stretch/>
        </p:blipFill>
        <p:spPr>
          <a:xfrm>
            <a:off x="3108960" y="0"/>
            <a:ext cx="6377760" cy="6857640"/>
          </a:xfrm>
          <a:prstGeom prst="rect">
            <a:avLst/>
          </a:prstGeom>
          <a:ln w="0">
            <a:noFill/>
          </a:ln>
        </p:spPr>
      </p:pic>
      <p:pic>
        <p:nvPicPr>
          <p:cNvPr id="135" name="Picture 4" descr="http://freestickers.world/packs/mobile_vk/512/mobile_vk7.png"/>
          <p:cNvPicPr/>
          <p:nvPr/>
        </p:nvPicPr>
        <p:blipFill>
          <a:blip r:embed="rId2"/>
          <a:stretch/>
        </p:blipFill>
        <p:spPr>
          <a:xfrm>
            <a:off x="472320" y="511560"/>
            <a:ext cx="2255400" cy="23338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CustomShape 1"/>
          <p:cNvSpPr/>
          <p:nvPr/>
        </p:nvSpPr>
        <p:spPr>
          <a:xfrm>
            <a:off x="251640" y="251640"/>
            <a:ext cx="11727000" cy="4903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marL="457200" indent="-228240" algn="ctr">
              <a:lnSpc>
                <a:spcPct val="100000"/>
              </a:lnSpc>
              <a:tabLst>
                <a:tab algn="l" pos="0"/>
              </a:tabLst>
            </a:pPr>
            <a:r>
              <a:rPr b="1" lang="ru-RU" sz="3200" spc="-1" strike="noStrike">
                <a:solidFill>
                  <a:srgbClr val="000000"/>
                </a:solidFill>
                <a:latin typeface="Times New Roman"/>
              </a:rPr>
              <a:t>Обращаясь в службу «Телефон доверия» </a:t>
            </a:r>
            <a:endParaRPr b="0" lang="ru-RU" sz="3200" spc="-1" strike="noStrike">
              <a:latin typeface="Arial"/>
            </a:endParaRPr>
          </a:p>
          <a:p>
            <a:pPr marL="457200" indent="-228240" algn="ctr">
              <a:lnSpc>
                <a:spcPct val="100000"/>
              </a:lnSpc>
              <a:tabLst>
                <a:tab algn="l" pos="0"/>
              </a:tabLst>
            </a:pPr>
            <a:r>
              <a:rPr b="1" lang="ru-RU" sz="3200" spc="-1" strike="noStrike">
                <a:solidFill>
                  <a:srgbClr val="000000"/>
                </a:solidFill>
                <a:latin typeface="Times New Roman"/>
              </a:rPr>
              <a:t>ты всегда можешь поговорить:</a:t>
            </a:r>
            <a:endParaRPr b="0" lang="ru-RU" sz="3200" spc="-1" strike="noStrike">
              <a:latin typeface="Arial"/>
            </a:endParaRPr>
          </a:p>
          <a:p>
            <a:pPr marL="457200" indent="-228240">
              <a:lnSpc>
                <a:spcPct val="100000"/>
              </a:lnSpc>
              <a:tabLst>
                <a:tab algn="l" pos="0"/>
              </a:tabLst>
            </a:pPr>
            <a:endParaRPr b="0" lang="ru-RU" sz="3200" spc="-1" strike="noStrike">
              <a:latin typeface="Arial"/>
            </a:endParaRPr>
          </a:p>
          <a:p>
            <a:pPr marL="685800" indent="-456840"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об отношениях с родителями и учителями,</a:t>
            </a:r>
            <a:endParaRPr b="0" lang="ru-RU" sz="3200" spc="-1" strike="noStrike">
              <a:latin typeface="Arial"/>
            </a:endParaRPr>
          </a:p>
          <a:p>
            <a:pPr marL="685800" indent="-456840"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о дружбе и любви,</a:t>
            </a:r>
            <a:endParaRPr b="0" lang="ru-RU" sz="3200" spc="-1" strike="noStrike">
              <a:latin typeface="Arial"/>
            </a:endParaRPr>
          </a:p>
          <a:p>
            <a:pPr marL="685800" indent="-456840"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о своей жизни и проблемах,</a:t>
            </a:r>
            <a:endParaRPr b="0" lang="ru-RU" sz="3200" spc="-1" strike="noStrike">
              <a:latin typeface="Arial"/>
            </a:endParaRPr>
          </a:p>
          <a:p>
            <a:pPr marL="685800" indent="-456840"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о жестоком обращении с тобой или сверстниками,</a:t>
            </a:r>
            <a:endParaRPr b="0" lang="ru-RU" sz="3200" spc="-1" strike="noStrike">
              <a:latin typeface="Arial"/>
            </a:endParaRPr>
          </a:p>
          <a:p>
            <a:pPr marL="685800" indent="-456840"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о потере интереса к жизни,</a:t>
            </a:r>
            <a:endParaRPr b="0" lang="ru-RU" sz="3200" spc="-1" strike="noStrike">
              <a:latin typeface="Arial"/>
            </a:endParaRPr>
          </a:p>
          <a:p>
            <a:pPr marL="685800" indent="-456840"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о другом…</a:t>
            </a:r>
            <a:endParaRPr b="0" lang="ru-RU" sz="3200" spc="-1" strike="noStrike">
              <a:latin typeface="Arial"/>
            </a:endParaRPr>
          </a:p>
          <a:p>
            <a:pPr marL="457200" indent="-228240">
              <a:lnSpc>
                <a:spcPct val="100000"/>
              </a:lnSpc>
              <a:tabLst>
                <a:tab algn="l" pos="0"/>
              </a:tabLst>
            </a:pPr>
            <a:endParaRPr b="0" lang="ru-RU" sz="3200" spc="-1" strike="noStrike">
              <a:latin typeface="Arial"/>
            </a:endParaRPr>
          </a:p>
        </p:txBody>
      </p:sp>
      <p:pic>
        <p:nvPicPr>
          <p:cNvPr id="137" name="Picture 2" descr="http://vkclub.su/_data/stickers/lovematters/sticker_vk_lovematters_013.png"/>
          <p:cNvPicPr/>
          <p:nvPr/>
        </p:nvPicPr>
        <p:blipFill>
          <a:blip r:embed="rId1"/>
          <a:stretch/>
        </p:blipFill>
        <p:spPr>
          <a:xfrm>
            <a:off x="9232200" y="3550680"/>
            <a:ext cx="2959560" cy="30549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TextShape 1"/>
          <p:cNvSpPr txBox="1"/>
          <p:nvPr/>
        </p:nvSpPr>
        <p:spPr>
          <a:xfrm>
            <a:off x="914400" y="296280"/>
            <a:ext cx="10933920" cy="56149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marL="457200" indent="457200">
              <a:lnSpc>
                <a:spcPct val="100000"/>
              </a:lnSpc>
              <a:tabLst>
                <a:tab algn="l" pos="0"/>
              </a:tabLst>
            </a:pPr>
            <a:br/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Профессиональные психологи </a:t>
            </a:r>
            <a:r>
              <a:rPr b="1" lang="ru-RU" sz="2400" spc="-1" strike="noStrike" u="sng">
                <a:solidFill>
                  <a:srgbClr val="ff0000"/>
                </a:solidFill>
                <a:uFillTx/>
                <a:latin typeface="Times New Roman"/>
              </a:rPr>
              <a:t>КРУГЛОСУТОЧНО</a:t>
            </a: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, без праздничных и выходных дней оказывают экстренную психологическую помощь по телефону детям, подросткам и родителям.</a:t>
            </a:r>
            <a:br/>
            <a:br/>
            <a:r>
              <a:rPr b="1" lang="ru-RU" sz="2400" spc="-1" strike="noStrike">
                <a:solidFill>
                  <a:srgbClr val="17375e"/>
                </a:solidFill>
                <a:latin typeface="Times New Roman"/>
              </a:rPr>
              <a:t> С 1 января 2020 года в службу поступило более 5000 звонков, из них свыше 4000-</a:t>
            </a:r>
            <a:r>
              <a:rPr b="1" lang="en-US" sz="2400" spc="-1" strike="noStrike">
                <a:solidFill>
                  <a:srgbClr val="17375e"/>
                </a:solidFill>
                <a:latin typeface="Times New Roman"/>
              </a:rPr>
              <a:t> </a:t>
            </a:r>
            <a:r>
              <a:rPr b="1" lang="ru-RU" sz="2400" spc="-1" strike="noStrike">
                <a:solidFill>
                  <a:srgbClr val="17375e"/>
                </a:solidFill>
                <a:latin typeface="Times New Roman"/>
              </a:rPr>
              <a:t>обращения!</a:t>
            </a:r>
            <a:br/>
            <a:br/>
            <a:r>
              <a:rPr b="1" lang="ru-RU" sz="2400" spc="-1" strike="noStrike" u="sng">
                <a:solidFill>
                  <a:srgbClr val="000000"/>
                </a:solidFill>
                <a:uFillTx/>
                <a:latin typeface="Times New Roman"/>
              </a:rPr>
              <a:t>Актуальные детские проблемы на сегодняшний день:</a:t>
            </a:r>
            <a:br/>
            <a:br/>
            <a:r>
              <a:rPr b="1" i="1" lang="ru-RU" sz="2400" spc="-1" strike="noStrike">
                <a:solidFill>
                  <a:srgbClr val="000000"/>
                </a:solidFill>
                <a:latin typeface="Times New Roman"/>
              </a:rPr>
              <a:t>     - детско-родительские отношения;</a:t>
            </a:r>
            <a:br/>
            <a:r>
              <a:rPr b="1" i="1" lang="ru-RU" sz="2400" spc="-1" strike="noStrike">
                <a:solidFill>
                  <a:srgbClr val="000000"/>
                </a:solidFill>
                <a:latin typeface="Times New Roman"/>
              </a:rPr>
              <a:t>     - проблемы принятия себя;</a:t>
            </a:r>
            <a:br/>
            <a:r>
              <a:rPr b="1" i="1" lang="ru-RU" sz="2400" spc="-1" strike="noStrike">
                <a:solidFill>
                  <a:srgbClr val="000000"/>
                </a:solidFill>
                <a:latin typeface="Times New Roman"/>
              </a:rPr>
              <a:t>     - проблемы взаимоотношений полов;</a:t>
            </a:r>
            <a:br/>
            <a:r>
              <a:rPr b="1" i="1" lang="ru-RU" sz="2400" spc="-1" strike="noStrike">
                <a:solidFill>
                  <a:srgbClr val="000000"/>
                </a:solidFill>
                <a:latin typeface="Times New Roman"/>
              </a:rPr>
              <a:t>     - отношения со сверстниками;</a:t>
            </a:r>
            <a:br/>
            <a:r>
              <a:rPr b="1" i="1" lang="ru-RU" sz="2400" spc="-1" strike="noStrike">
                <a:solidFill>
                  <a:srgbClr val="000000"/>
                </a:solidFill>
                <a:latin typeface="Times New Roman"/>
              </a:rPr>
              <a:t>     - постоянно звонящие абоненты и другие…</a:t>
            </a:r>
            <a:br/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  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39" name="Picture 2" descr=""/>
          <p:cNvPicPr/>
          <p:nvPr/>
        </p:nvPicPr>
        <p:blipFill>
          <a:blip r:embed="rId1"/>
          <a:stretch/>
        </p:blipFill>
        <p:spPr>
          <a:xfrm>
            <a:off x="8907480" y="4412520"/>
            <a:ext cx="2352240" cy="2116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CustomShape 1"/>
          <p:cNvSpPr/>
          <p:nvPr/>
        </p:nvSpPr>
        <p:spPr>
          <a:xfrm>
            <a:off x="356400" y="1902240"/>
            <a:ext cx="5532480" cy="2283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ru-RU" sz="4800" spc="-1" strike="noStrike">
                <a:solidFill>
                  <a:srgbClr val="000000"/>
                </a:solidFill>
                <a:latin typeface="Times New Roman"/>
              </a:rPr>
              <a:t>Мобильное </a:t>
            </a:r>
            <a:endParaRPr b="0" lang="ru-RU" sz="4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4800" spc="-1" strike="noStrike">
                <a:solidFill>
                  <a:srgbClr val="000000"/>
                </a:solidFill>
                <a:latin typeface="Times New Roman"/>
              </a:rPr>
              <a:t>приложение </a:t>
            </a:r>
            <a:endParaRPr b="0" lang="ru-RU" sz="4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4800" spc="-1" strike="noStrike">
                <a:solidFill>
                  <a:srgbClr val="000000"/>
                </a:solidFill>
                <a:latin typeface="Times New Roman"/>
              </a:rPr>
              <a:t>«Телефона доверия» </a:t>
            </a:r>
            <a:endParaRPr b="0" lang="ru-RU" sz="4800" spc="-1" strike="noStrike">
              <a:latin typeface="Arial"/>
            </a:endParaRPr>
          </a:p>
        </p:txBody>
      </p:sp>
      <p:pic>
        <p:nvPicPr>
          <p:cNvPr id="141" name="Picture 2" descr="https://pp.userapi.com/c830708/v830708650/dbf7f/iSdk8RyJT3E.jpg"/>
          <p:cNvPicPr/>
          <p:nvPr/>
        </p:nvPicPr>
        <p:blipFill>
          <a:blip r:embed="rId1"/>
          <a:stretch/>
        </p:blipFill>
        <p:spPr>
          <a:xfrm>
            <a:off x="5889240" y="283680"/>
            <a:ext cx="4257360" cy="6284160"/>
          </a:xfrm>
          <a:prstGeom prst="rect">
            <a:avLst/>
          </a:prstGeom>
          <a:ln w="0">
            <a:noFill/>
          </a:ln>
          <a:effectLst>
            <a:outerShdw algn="ctr" blurRad="596900" dir="5400000" dist="50760" rotWithShape="0">
              <a:srgbClr val="000000">
                <a:alpha val="54000"/>
              </a:srgbClr>
            </a:outerShdw>
          </a:effectLst>
          <a:scene3d>
            <a:camera prst="orthographicFront"/>
            <a:lightRig dir="t" rig="threePt"/>
          </a:scene3d>
          <a:sp3d>
            <a:bevelT prst="slope"/>
            <a:bevelB prst="coolSlant" w="165100"/>
          </a:sp3d>
        </p:spPr>
      </p:pic>
      <p:pic>
        <p:nvPicPr>
          <p:cNvPr id="142" name="Picture 2" descr=""/>
          <p:cNvPicPr/>
          <p:nvPr/>
        </p:nvPicPr>
        <p:blipFill>
          <a:blip r:embed="rId2"/>
          <a:stretch/>
        </p:blipFill>
        <p:spPr>
          <a:xfrm>
            <a:off x="1285200" y="4518360"/>
            <a:ext cx="1742760" cy="17427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CustomShape 1"/>
          <p:cNvSpPr/>
          <p:nvPr/>
        </p:nvSpPr>
        <p:spPr>
          <a:xfrm>
            <a:off x="0" y="343080"/>
            <a:ext cx="12191760" cy="5331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i="1" lang="ru-RU" sz="4000" spc="-1" strike="noStrike">
                <a:solidFill>
                  <a:srgbClr val="000000"/>
                </a:solidFill>
                <a:latin typeface="Times New Roman"/>
              </a:rPr>
              <a:t>Наши контакты в сети интернет</a:t>
            </a:r>
            <a:endParaRPr b="0" lang="ru-RU" sz="4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4000" spc="-1" strike="noStrike">
              <a:latin typeface="Arial"/>
            </a:endParaRPr>
          </a:p>
          <a:p>
            <a:pPr marL="450000" algn="just">
              <a:lnSpc>
                <a:spcPct val="100000"/>
              </a:lnSpc>
            </a:pPr>
            <a:r>
              <a:rPr b="0" i="1" lang="ru-RU" sz="2800" spc="-1" strike="noStrike">
                <a:solidFill>
                  <a:srgbClr val="000000"/>
                </a:solidFill>
                <a:latin typeface="Times New Roman"/>
              </a:rPr>
              <a:t>Сайт единого  общероссийского телефона доверия:</a:t>
            </a:r>
            <a:endParaRPr b="0" lang="ru-RU" sz="2800" spc="-1" strike="noStrike">
              <a:latin typeface="Arial"/>
            </a:endParaRPr>
          </a:p>
          <a:p>
            <a:pPr marL="450000" algn="just">
              <a:lnSpc>
                <a:spcPct val="100000"/>
              </a:lnSpc>
            </a:pPr>
            <a:r>
              <a:rPr b="1" lang="en-US" sz="3600" spc="-1" strike="noStrike" u="sng">
                <a:solidFill>
                  <a:srgbClr val="0563c1"/>
                </a:solidFill>
                <a:uFillTx/>
                <a:latin typeface="Times New Roman"/>
                <a:hlinkClick r:id="rId1"/>
              </a:rPr>
              <a:t>https://</a:t>
            </a:r>
            <a:r>
              <a:rPr b="1" lang="en-US" sz="3600" spc="-1" strike="noStrike" u="sng">
                <a:solidFill>
                  <a:srgbClr val="0563c1"/>
                </a:solidFill>
                <a:uFillTx/>
                <a:latin typeface="Times New Roman"/>
                <a:hlinkClick r:id="rId2"/>
              </a:rPr>
              <a:t>telefon-doveria.ru/</a:t>
            </a:r>
            <a:endParaRPr b="0" lang="ru-RU" sz="3600" spc="-1" strike="noStrike">
              <a:latin typeface="Arial"/>
            </a:endParaRPr>
          </a:p>
          <a:p>
            <a:pPr marL="450000" algn="just">
              <a:lnSpc>
                <a:spcPct val="100000"/>
              </a:lnSpc>
            </a:pPr>
            <a:endParaRPr b="0" lang="ru-RU" sz="3600" spc="-1" strike="noStrike">
              <a:latin typeface="Arial"/>
            </a:endParaRPr>
          </a:p>
          <a:p>
            <a:pPr marL="450000" algn="just">
              <a:lnSpc>
                <a:spcPct val="100000"/>
              </a:lnSpc>
            </a:pPr>
            <a:r>
              <a:rPr b="0" i="1" lang="ru-RU" sz="2800" spc="-1" strike="noStrike">
                <a:solidFill>
                  <a:srgbClr val="000000"/>
                </a:solidFill>
                <a:latin typeface="Times New Roman"/>
              </a:rPr>
              <a:t>Наша группа в контакте:</a:t>
            </a:r>
            <a:endParaRPr b="0" lang="ru-RU" sz="2800" spc="-1" strike="noStrike">
              <a:latin typeface="Arial"/>
            </a:endParaRPr>
          </a:p>
          <a:p>
            <a:pPr marL="450000" algn="just">
              <a:lnSpc>
                <a:spcPct val="100000"/>
              </a:lnSpc>
            </a:pPr>
            <a:r>
              <a:rPr b="1" lang="en-US" sz="3600" spc="-1" strike="noStrike" u="sng">
                <a:solidFill>
                  <a:srgbClr val="0563c1"/>
                </a:solidFill>
                <a:uFillTx/>
                <a:latin typeface="Times New Roman"/>
                <a:hlinkClick r:id="rId3"/>
              </a:rPr>
              <a:t>https://</a:t>
            </a:r>
            <a:r>
              <a:rPr b="1" lang="en-US" sz="3600" spc="-1" strike="noStrike" u="sng">
                <a:solidFill>
                  <a:srgbClr val="0563c1"/>
                </a:solidFill>
                <a:uFillTx/>
                <a:latin typeface="Times New Roman"/>
                <a:hlinkClick r:id="rId4"/>
              </a:rPr>
              <a:t>vk.com/teldov03</a:t>
            </a:r>
            <a:endParaRPr b="0" lang="ru-RU" sz="3600" spc="-1" strike="noStrike">
              <a:latin typeface="Arial"/>
            </a:endParaRPr>
          </a:p>
          <a:p>
            <a:pPr marL="450000" algn="just">
              <a:lnSpc>
                <a:spcPct val="100000"/>
              </a:lnSpc>
            </a:pPr>
            <a:endParaRPr b="0" lang="ru-RU" sz="3600" spc="-1" strike="noStrike">
              <a:latin typeface="Arial"/>
            </a:endParaRPr>
          </a:p>
          <a:p>
            <a:pPr marL="450000" algn="just">
              <a:lnSpc>
                <a:spcPct val="100000"/>
              </a:lnSpc>
            </a:pPr>
            <a:r>
              <a:rPr b="0" i="1" lang="ru-RU" sz="2800" spc="-1" strike="noStrike">
                <a:solidFill>
                  <a:srgbClr val="000000"/>
                </a:solidFill>
                <a:latin typeface="Times New Roman"/>
              </a:rPr>
              <a:t>Наш профиль в </a:t>
            </a:r>
            <a:r>
              <a:rPr b="0" i="1" lang="en-US" sz="2800" spc="-1" strike="noStrike">
                <a:solidFill>
                  <a:srgbClr val="000000"/>
                </a:solidFill>
                <a:latin typeface="Times New Roman"/>
              </a:rPr>
              <a:t> Instagram</a:t>
            </a:r>
            <a:r>
              <a:rPr b="0" i="1" lang="ru-RU" sz="2800" spc="-1" strike="noStrike">
                <a:solidFill>
                  <a:srgbClr val="000000"/>
                </a:solidFill>
                <a:latin typeface="Times New Roman"/>
              </a:rPr>
              <a:t>:</a:t>
            </a:r>
            <a:endParaRPr b="0" lang="ru-RU" sz="2800" spc="-1" strike="noStrike">
              <a:latin typeface="Arial"/>
            </a:endParaRPr>
          </a:p>
          <a:p>
            <a:pPr marL="450000" algn="just">
              <a:lnSpc>
                <a:spcPct val="100000"/>
              </a:lnSpc>
            </a:pPr>
            <a:r>
              <a:rPr b="1" lang="en-US" sz="3600" spc="-1" strike="noStrike" u="sng">
                <a:solidFill>
                  <a:srgbClr val="0563c1"/>
                </a:solidFill>
                <a:uFillTx/>
                <a:latin typeface="Times New Roman"/>
                <a:hlinkClick r:id="rId5"/>
              </a:rPr>
              <a:t>https://</a:t>
            </a:r>
            <a:r>
              <a:rPr b="1" lang="en-US" sz="3600" spc="-1" strike="noStrike" u="sng">
                <a:solidFill>
                  <a:srgbClr val="0563c1"/>
                </a:solidFill>
                <a:uFillTx/>
                <a:latin typeface="Times New Roman"/>
                <a:hlinkClick r:id="rId6"/>
              </a:rPr>
              <a:t>www.instagram.com/dtd_0_3?r=nametag</a:t>
            </a:r>
            <a:endParaRPr b="0" lang="ru-RU" sz="36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3600" spc="-1" strike="noStrike">
              <a:latin typeface="Arial"/>
            </a:endParaRPr>
          </a:p>
        </p:txBody>
      </p:sp>
      <p:pic>
        <p:nvPicPr>
          <p:cNvPr id="144" name="Picture 2" descr=""/>
          <p:cNvPicPr/>
          <p:nvPr/>
        </p:nvPicPr>
        <p:blipFill>
          <a:blip r:embed="rId7"/>
          <a:stretch/>
        </p:blipFill>
        <p:spPr>
          <a:xfrm>
            <a:off x="9788040" y="4494240"/>
            <a:ext cx="2306520" cy="23065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CustomShape 1"/>
          <p:cNvSpPr/>
          <p:nvPr/>
        </p:nvSpPr>
        <p:spPr>
          <a:xfrm>
            <a:off x="1820880" y="1940400"/>
            <a:ext cx="8092080" cy="1919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6000" spc="-1" strike="noStrike">
                <a:solidFill>
                  <a:srgbClr val="4472c4"/>
                </a:solidFill>
                <a:latin typeface="Times New Roman"/>
              </a:rPr>
              <a:t>Спасибо </a:t>
            </a:r>
            <a:endParaRPr b="0" lang="ru-RU" sz="60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6000" spc="-1" strike="noStrike">
                <a:solidFill>
                  <a:srgbClr val="4472c4"/>
                </a:solidFill>
                <a:latin typeface="Times New Roman"/>
              </a:rPr>
              <a:t>за внимание !!! </a:t>
            </a:r>
            <a:endParaRPr b="0" lang="ru-RU" sz="6000" spc="-1" strike="noStrike">
              <a:latin typeface="Arial"/>
            </a:endParaRPr>
          </a:p>
        </p:txBody>
      </p:sp>
      <p:pic>
        <p:nvPicPr>
          <p:cNvPr id="146" name="Picture 4" descr="Телефон доверия"/>
          <p:cNvPicPr/>
          <p:nvPr/>
        </p:nvPicPr>
        <p:blipFill>
          <a:blip r:embed="rId1"/>
          <a:stretch/>
        </p:blipFill>
        <p:spPr>
          <a:xfrm>
            <a:off x="10371600" y="4991760"/>
            <a:ext cx="1637280" cy="1637280"/>
          </a:xfrm>
          <a:prstGeom prst="rect">
            <a:avLst/>
          </a:prstGeom>
          <a:ln w="0">
            <a:noFill/>
          </a:ln>
        </p:spPr>
      </p:pic>
      <p:pic>
        <p:nvPicPr>
          <p:cNvPr id="147" name="Picture 6" descr="Телефон доверия"/>
          <p:cNvPicPr/>
          <p:nvPr/>
        </p:nvPicPr>
        <p:blipFill>
          <a:blip r:embed="rId2"/>
          <a:stretch/>
        </p:blipFill>
        <p:spPr>
          <a:xfrm>
            <a:off x="320040" y="4991760"/>
            <a:ext cx="1714320" cy="1618920"/>
          </a:xfrm>
          <a:prstGeom prst="rect">
            <a:avLst/>
          </a:prstGeom>
          <a:ln w="0">
            <a:noFill/>
          </a:ln>
        </p:spPr>
      </p:pic>
      <p:pic>
        <p:nvPicPr>
          <p:cNvPr id="148" name="Picture 2" descr="http://vkclub.su/_data/stickers/sberkot/sticker_vk_sberkot_007.png"/>
          <p:cNvPicPr/>
          <p:nvPr/>
        </p:nvPicPr>
        <p:blipFill>
          <a:blip r:embed="rId3"/>
          <a:stretch/>
        </p:blipFill>
        <p:spPr>
          <a:xfrm>
            <a:off x="9185760" y="1029960"/>
            <a:ext cx="1820160" cy="1820160"/>
          </a:xfrm>
          <a:prstGeom prst="rect">
            <a:avLst/>
          </a:prstGeom>
          <a:ln w="0">
            <a:noFill/>
          </a:ln>
        </p:spPr>
      </p:pic>
      <p:sp>
        <p:nvSpPr>
          <p:cNvPr id="149" name="CustomShape 2"/>
          <p:cNvSpPr/>
          <p:nvPr/>
        </p:nvSpPr>
        <p:spPr>
          <a:xfrm>
            <a:off x="4398480" y="4239360"/>
            <a:ext cx="2936880" cy="699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548235"/>
                </a:solidFill>
                <a:latin typeface="Calibri"/>
              </a:rPr>
              <a:t>НАМ 10 ЛЕТ</a:t>
            </a:r>
            <a:endParaRPr b="0" lang="ru-RU" sz="4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855</TotalTime>
  <Application>LibreOffice/7.0.1.2$Windows_X86_64 LibreOffice_project/7cbcfc562f6eb6708b5ff7d7397325de9e764452</Application>
  <Words>150</Words>
  <Paragraphs>31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2018-04-19T08:42:21Z</dcterms:created>
  <dc:creator>Windows User</dc:creator>
  <dc:description/>
  <dc:language>ru-RU</dc:language>
  <cp:lastModifiedBy>i-Mac</cp:lastModifiedBy>
  <dcterms:modified xsi:type="dcterms:W3CDTF">2020-09-24T01:43:30Z</dcterms:modified>
  <cp:revision>68</cp:revision>
  <dc:subject/>
  <dc:title>Презентация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Другой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11</vt:i4>
  </property>
</Properties>
</file>